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7" r:id="rId12"/>
    <p:sldId id="269" r:id="rId13"/>
    <p:sldId id="278" r:id="rId14"/>
    <p:sldId id="279" r:id="rId15"/>
    <p:sldId id="280" r:id="rId16"/>
    <p:sldId id="270" r:id="rId17"/>
    <p:sldId id="272" r:id="rId18"/>
    <p:sldId id="275" r:id="rId19"/>
    <p:sldId id="281" r:id="rId20"/>
    <p:sldId id="276" r:id="rId21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6" d="100"/>
          <a:sy n="86" d="100"/>
        </p:scale>
        <p:origin x="930" y="4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20E61-A0E9-40C5-97DD-1C43080AA925}" type="datetimeFigureOut">
              <a:rPr lang="fa-IR" smtClean="0"/>
              <a:t>23/05/1442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72BE7-79DE-4515-841F-CC504A9017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62922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20E61-A0E9-40C5-97DD-1C43080AA925}" type="datetimeFigureOut">
              <a:rPr lang="fa-IR" smtClean="0"/>
              <a:t>23/05/1442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72BE7-79DE-4515-841F-CC504A9017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90731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20E61-A0E9-40C5-97DD-1C43080AA925}" type="datetimeFigureOut">
              <a:rPr lang="fa-IR" smtClean="0"/>
              <a:t>23/05/1442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72BE7-79DE-4515-841F-CC504A9017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67830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20E61-A0E9-40C5-97DD-1C43080AA925}" type="datetimeFigureOut">
              <a:rPr lang="fa-IR" smtClean="0"/>
              <a:t>23/05/1442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72BE7-79DE-4515-841F-CC504A9017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58314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20E61-A0E9-40C5-97DD-1C43080AA925}" type="datetimeFigureOut">
              <a:rPr lang="fa-IR" smtClean="0"/>
              <a:t>23/05/1442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72BE7-79DE-4515-841F-CC504A9017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43859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20E61-A0E9-40C5-97DD-1C43080AA925}" type="datetimeFigureOut">
              <a:rPr lang="fa-IR" smtClean="0"/>
              <a:t>23/05/1442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72BE7-79DE-4515-841F-CC504A9017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41118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20E61-A0E9-40C5-97DD-1C43080AA925}" type="datetimeFigureOut">
              <a:rPr lang="fa-IR" smtClean="0"/>
              <a:t>23/05/1442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72BE7-79DE-4515-841F-CC504A9017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69765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20E61-A0E9-40C5-97DD-1C43080AA925}" type="datetimeFigureOut">
              <a:rPr lang="fa-IR" smtClean="0"/>
              <a:t>23/05/1442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72BE7-79DE-4515-841F-CC504A9017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93895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20E61-A0E9-40C5-97DD-1C43080AA925}" type="datetimeFigureOut">
              <a:rPr lang="fa-IR" smtClean="0"/>
              <a:t>23/05/1442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72BE7-79DE-4515-841F-CC504A9017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56811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20E61-A0E9-40C5-97DD-1C43080AA925}" type="datetimeFigureOut">
              <a:rPr lang="fa-IR" smtClean="0"/>
              <a:t>23/05/1442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72BE7-79DE-4515-841F-CC504A9017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38724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20E61-A0E9-40C5-97DD-1C43080AA925}" type="datetimeFigureOut">
              <a:rPr lang="fa-IR" smtClean="0"/>
              <a:t>23/05/1442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72BE7-79DE-4515-841F-CC504A9017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96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20E61-A0E9-40C5-97DD-1C43080AA925}" type="datetimeFigureOut">
              <a:rPr lang="fa-IR" smtClean="0"/>
              <a:t>23/05/1442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72BE7-79DE-4515-841F-CC504A90171F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24227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Teaching in IDDM</a:t>
            </a:r>
            <a:endParaRPr lang="fa-IR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A.Zaridoust</a:t>
            </a:r>
            <a:r>
              <a:rPr lang="en-US" dirty="0" smtClean="0"/>
              <a:t>; MD</a:t>
            </a:r>
          </a:p>
          <a:p>
            <a:r>
              <a:rPr lang="en-US" dirty="0" err="1" smtClean="0"/>
              <a:t>Paediatric</a:t>
            </a:r>
            <a:r>
              <a:rPr lang="en-US" dirty="0" smtClean="0"/>
              <a:t> endocrinologist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269604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  <a:t>Avoiding Problems During Exercise</a:t>
            </a:r>
            <a:br>
              <a:rPr lang="en-US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</a:br>
            <a:endParaRPr lang="fa-IR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0000" endA="300" endPos="50000" dist="29997" dir="5400000" sy="-100000" algn="bl" rotWithShape="0"/>
              </a:effectLst>
            </a:endParaRPr>
          </a:p>
        </p:txBody>
      </p:sp>
      <p:pic>
        <p:nvPicPr>
          <p:cNvPr id="1026" name="Picture 2" descr="C:\Users\Ariston\Desktop\diabetes\diabet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764705"/>
            <a:ext cx="2273940" cy="1513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19256" cy="4569371"/>
          </a:xfrm>
        </p:spPr>
        <p:txBody>
          <a:bodyPr>
            <a:normAutofit fontScale="70000" lnSpcReduction="20000"/>
          </a:bodyPr>
          <a:lstStyle/>
          <a:p>
            <a:pPr algn="l" rtl="0">
              <a:lnSpc>
                <a:spcPct val="170000"/>
              </a:lnSpc>
              <a:buFont typeface="Wingdings" pitchFamily="2" charset="2"/>
              <a:buChar char="Ø"/>
            </a:pPr>
            <a:r>
              <a:rPr lang="fa-IR" dirty="0"/>
              <a:t> </a:t>
            </a:r>
            <a:r>
              <a:rPr lang="en-US" dirty="0" smtClean="0"/>
              <a:t>Have an extra snack prior to activity</a:t>
            </a:r>
          </a:p>
          <a:p>
            <a:pPr algn="l" rtl="0">
              <a:lnSpc>
                <a:spcPct val="170000"/>
              </a:lnSpc>
              <a:buFont typeface="Wingdings" pitchFamily="2" charset="2"/>
              <a:buChar char="Ø"/>
            </a:pPr>
            <a:r>
              <a:rPr lang="en-US" dirty="0" smtClean="0"/>
              <a:t>Carry snacks, water, and supplies with them when they exercise</a:t>
            </a:r>
          </a:p>
          <a:p>
            <a:pPr algn="l" rtl="0">
              <a:lnSpc>
                <a:spcPct val="170000"/>
              </a:lnSpc>
              <a:buFont typeface="Wingdings" pitchFamily="2" charset="2"/>
              <a:buChar char="Ø"/>
            </a:pPr>
            <a:r>
              <a:rPr lang="en-US" dirty="0" smtClean="0"/>
              <a:t>Check their </a:t>
            </a:r>
            <a:r>
              <a:rPr lang="en-US" b="1" dirty="0">
                <a:solidFill>
                  <a:srgbClr val="FF0000"/>
                </a:solidFill>
              </a:rPr>
              <a:t>BS </a:t>
            </a:r>
            <a:r>
              <a:rPr lang="en-US" dirty="0" smtClean="0"/>
              <a:t>before, during, or after exercise</a:t>
            </a:r>
          </a:p>
          <a:p>
            <a:pPr algn="l" rtl="0">
              <a:lnSpc>
                <a:spcPct val="170000"/>
              </a:lnSpc>
              <a:buFont typeface="Wingdings" pitchFamily="2" charset="2"/>
              <a:buChar char="Ø"/>
            </a:pPr>
            <a:r>
              <a:rPr lang="en-US" dirty="0" smtClean="0"/>
              <a:t>Make sure </a:t>
            </a:r>
            <a:r>
              <a:rPr lang="en-US" b="1" u="sng" dirty="0" smtClean="0">
                <a:solidFill>
                  <a:srgbClr val="FFFF00"/>
                </a:solidFill>
              </a:rPr>
              <a:t>Their Coaches Know </a:t>
            </a:r>
            <a:r>
              <a:rPr lang="en-US" dirty="0" smtClean="0"/>
              <a:t>about their diabetes and what to do if problems occur</a:t>
            </a:r>
          </a:p>
          <a:p>
            <a:pPr algn="l" rtl="0">
              <a:lnSpc>
                <a:spcPct val="170000"/>
              </a:lnSpc>
              <a:buFont typeface="Wingdings" pitchFamily="2" charset="2"/>
              <a:buChar char="Ø"/>
            </a:pPr>
            <a:r>
              <a:rPr lang="en-US" dirty="0" smtClean="0"/>
              <a:t>Make sure the child wears a </a:t>
            </a:r>
            <a:r>
              <a:rPr lang="en-US" b="1" u="sng" dirty="0" smtClean="0">
                <a:solidFill>
                  <a:srgbClr val="FFFF00"/>
                </a:solidFill>
              </a:rPr>
              <a:t>Medical Identification Bracelet</a:t>
            </a:r>
            <a:r>
              <a:rPr lang="en-US" u="sng" dirty="0" smtClean="0"/>
              <a:t> </a:t>
            </a:r>
            <a:r>
              <a:rPr lang="en-US" dirty="0" smtClean="0"/>
              <a:t>(this should always be worn, but it's even more important during exercise, sports, </a:t>
            </a:r>
            <a:r>
              <a:rPr lang="en-US" dirty="0"/>
              <a:t>and fitness </a:t>
            </a:r>
            <a:r>
              <a:rPr lang="en-US" dirty="0" smtClean="0"/>
              <a:t>activities)</a:t>
            </a:r>
            <a:endParaRPr lang="en-US" dirty="0"/>
          </a:p>
          <a:p>
            <a:pPr marL="0" indent="0" algn="l" rtl="0">
              <a:lnSpc>
                <a:spcPct val="170000"/>
              </a:lnSpc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62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  <a:t>Meal Plans and Diabetes</a:t>
            </a:r>
            <a:br>
              <a:rPr lang="en-US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</a:br>
            <a:endParaRPr lang="fa-IR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0000" endA="300" endPos="50000" dist="29997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 fontScale="40000" lnSpcReduction="20000"/>
          </a:bodyPr>
          <a:lstStyle/>
          <a:p>
            <a:pPr marL="0" indent="0" algn="l" rtl="0" fontAlgn="base">
              <a:buNone/>
            </a:pPr>
            <a:r>
              <a:rPr lang="en-US" dirty="0" smtClean="0">
                <a:latin typeface="+mj-lt"/>
              </a:rPr>
              <a:t> </a:t>
            </a:r>
          </a:p>
          <a:p>
            <a:pPr marL="0" indent="0" algn="l" rtl="0" fontAlgn="base">
              <a:buNone/>
            </a:pPr>
            <a:r>
              <a:rPr lang="en-US" sz="37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Meal Planning Goals</a:t>
            </a:r>
          </a:p>
          <a:p>
            <a:pPr marL="514350" indent="-514350" algn="l" rtl="0" fontAlgn="base">
              <a:buFont typeface="+mj-lt"/>
              <a:buAutoNum type="arabicPeriod"/>
            </a:pPr>
            <a:r>
              <a:rPr lang="en-US" dirty="0" smtClean="0">
                <a:latin typeface="+mj-lt"/>
              </a:rPr>
              <a:t>Overall good health</a:t>
            </a:r>
          </a:p>
          <a:p>
            <a:pPr marL="514350" indent="-514350" algn="l" rtl="0" fontAlgn="base">
              <a:buFont typeface="+mj-lt"/>
              <a:buAutoNum type="arabicPeriod"/>
            </a:pPr>
            <a:r>
              <a:rPr lang="en-US" dirty="0" smtClean="0">
                <a:latin typeface="+mj-lt"/>
              </a:rPr>
              <a:t>Normal growth</a:t>
            </a:r>
          </a:p>
          <a:p>
            <a:pPr marL="514350" indent="-514350" algn="l" rtl="0" fontAlgn="base">
              <a:buFont typeface="+mj-lt"/>
              <a:buAutoNum type="arabicPeriod"/>
            </a:pPr>
            <a:r>
              <a:rPr lang="en-US" dirty="0" smtClean="0">
                <a:latin typeface="+mj-lt"/>
              </a:rPr>
              <a:t>Healthy wt.</a:t>
            </a:r>
          </a:p>
          <a:p>
            <a:pPr marL="514350" indent="-514350" algn="l" rtl="0" fontAlgn="base">
              <a:buFont typeface="+mj-lt"/>
              <a:buAutoNum type="arabicPeriod"/>
            </a:pPr>
            <a:endParaRPr lang="en-US" dirty="0" smtClean="0">
              <a:latin typeface="+mj-lt"/>
            </a:endParaRPr>
          </a:p>
          <a:p>
            <a:pPr algn="ctr" rtl="0" fontAlgn="base"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Balance the intake of </a:t>
            </a:r>
            <a:r>
              <a:rPr lang="en-US" b="1" u="sng" dirty="0" smtClean="0">
                <a:solidFill>
                  <a:srgbClr val="FFFF00"/>
                </a:solidFill>
                <a:latin typeface="+mj-lt"/>
              </a:rPr>
              <a:t>CARBS</a:t>
            </a:r>
            <a:r>
              <a:rPr lang="en-US" dirty="0" smtClean="0">
                <a:latin typeface="+mj-lt"/>
              </a:rPr>
              <a:t> with </a:t>
            </a:r>
            <a:r>
              <a:rPr lang="en-US" b="1" dirty="0" smtClean="0">
                <a:solidFill>
                  <a:srgbClr val="FF0000"/>
                </a:solidFill>
                <a:latin typeface="+mj-lt"/>
              </a:rPr>
              <a:t>INSULIN</a:t>
            </a:r>
            <a:r>
              <a:rPr lang="en-US" dirty="0" smtClean="0">
                <a:latin typeface="+mj-lt"/>
              </a:rPr>
              <a:t> and </a:t>
            </a:r>
            <a:r>
              <a:rPr lang="en-US" b="1" dirty="0" smtClean="0">
                <a:latin typeface="+mj-lt"/>
              </a:rPr>
              <a:t>ACTIVITY LEVELS </a:t>
            </a:r>
            <a:r>
              <a:rPr lang="en-US" dirty="0" smtClean="0">
                <a:latin typeface="+mj-lt"/>
              </a:rPr>
              <a:t>to keep </a:t>
            </a:r>
            <a:r>
              <a:rPr lang="en-US" b="1" dirty="0" smtClean="0">
                <a:solidFill>
                  <a:srgbClr val="FF0000"/>
                </a:solidFill>
                <a:latin typeface="+mj-lt"/>
              </a:rPr>
              <a:t>BS</a:t>
            </a:r>
            <a:r>
              <a:rPr lang="en-US" dirty="0" smtClean="0">
                <a:latin typeface="+mj-lt"/>
              </a:rPr>
              <a:t> under control</a:t>
            </a:r>
          </a:p>
          <a:p>
            <a:pPr algn="ctr" rtl="0" fontAlgn="base">
              <a:buFont typeface="Wingdings" pitchFamily="2" charset="2"/>
              <a:buChar char="Ø"/>
            </a:pPr>
            <a:endParaRPr lang="en-US" dirty="0" smtClean="0">
              <a:latin typeface="+mj-lt"/>
            </a:endParaRPr>
          </a:p>
          <a:p>
            <a:pPr algn="ctr" rtl="0" fontAlgn="base"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Eat foods that help keep blood levels of </a:t>
            </a:r>
            <a:r>
              <a:rPr lang="en-US" b="1" dirty="0" smtClean="0">
                <a:solidFill>
                  <a:srgbClr val="FF0000"/>
                </a:solidFill>
                <a:latin typeface="+mj-lt"/>
              </a:rPr>
              <a:t>LIPIDS</a:t>
            </a:r>
            <a:r>
              <a:rPr lang="en-US" dirty="0" smtClean="0">
                <a:latin typeface="+mj-lt"/>
              </a:rPr>
              <a:t> in a healthy range</a:t>
            </a:r>
          </a:p>
          <a:p>
            <a:pPr marL="0" indent="0" algn="l" rtl="0" fontAlgn="base">
              <a:buNone/>
            </a:pP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Food Labels:</a:t>
            </a:r>
          </a:p>
          <a:p>
            <a:pPr algn="l" rtl="0" fontAlgn="base"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Ingredients</a:t>
            </a:r>
          </a:p>
          <a:p>
            <a:pPr algn="l" rtl="0" fontAlgn="base"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Nutritional information</a:t>
            </a:r>
          </a:p>
          <a:p>
            <a:pPr algn="l" rtl="0" fontAlgn="base"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Calories</a:t>
            </a:r>
          </a:p>
          <a:p>
            <a:pPr algn="l" rtl="0" fontAlgn="base"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Sodium (salt) content</a:t>
            </a:r>
          </a:p>
          <a:p>
            <a:pPr lvl="0" algn="l" rtl="0" fontAlgn="base"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Glucose</a:t>
            </a:r>
          </a:p>
          <a:p>
            <a:pPr lvl="0" algn="l" rtl="0" fontAlgn="base"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Lactose </a:t>
            </a:r>
          </a:p>
          <a:p>
            <a:pPr lvl="0" algn="l" rtl="0" fontAlgn="base"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Starches </a:t>
            </a:r>
          </a:p>
          <a:p>
            <a:pPr lvl="0" algn="l" rtl="0" fontAlgn="base">
              <a:buFont typeface="Wingdings" pitchFamily="2" charset="2"/>
              <a:buChar char="Ø"/>
            </a:pPr>
            <a:endParaRPr lang="en-US" dirty="0" smtClean="0">
              <a:latin typeface="+mj-lt"/>
            </a:endParaRPr>
          </a:p>
          <a:p>
            <a:pPr marL="0" lvl="0" indent="0" algn="ctr" rtl="0" fontAlgn="base">
              <a:buNone/>
            </a:pPr>
            <a:r>
              <a:rPr lang="en-US" sz="3500" dirty="0" smtClean="0">
                <a:latin typeface="+mj-lt"/>
              </a:rPr>
              <a:t>Check the serving size and the amount of </a:t>
            </a:r>
            <a:r>
              <a:rPr lang="en-US" sz="3500" b="1" u="sng" dirty="0">
                <a:solidFill>
                  <a:srgbClr val="FFFF00"/>
                </a:solidFill>
                <a:latin typeface="+mj-lt"/>
              </a:rPr>
              <a:t>CARBS</a:t>
            </a:r>
            <a:r>
              <a:rPr lang="en-US" sz="3500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en-US" sz="3500" dirty="0" smtClean="0">
                <a:latin typeface="+mj-lt"/>
              </a:rPr>
              <a:t>per serving on the food label and </a:t>
            </a:r>
          </a:p>
          <a:p>
            <a:pPr marL="0" lvl="0" indent="0" algn="ctr" rtl="0" fontAlgn="base">
              <a:buNone/>
            </a:pPr>
            <a:r>
              <a:rPr lang="en-US" sz="3500" dirty="0" smtClean="0">
                <a:latin typeface="+mj-lt"/>
              </a:rPr>
              <a:t>determine how many servings are to eat</a:t>
            </a:r>
            <a:endParaRPr lang="en-US" dirty="0" smtClean="0">
              <a:latin typeface="+mj-lt"/>
            </a:endParaRPr>
          </a:p>
          <a:p>
            <a:pPr marL="0" indent="0" algn="ctr" rtl="0" fontAlgn="base">
              <a:buNone/>
            </a:pPr>
            <a:r>
              <a:rPr lang="en-US" b="1" dirty="0" smtClean="0">
                <a:solidFill>
                  <a:srgbClr val="FF0000"/>
                </a:solidFill>
                <a:latin typeface="+mj-lt"/>
              </a:rPr>
              <a:t>Example:</a:t>
            </a:r>
          </a:p>
          <a:p>
            <a:pPr marL="0" lvl="0" indent="0" algn="ctr" rtl="0" fontAlgn="base">
              <a:buNone/>
            </a:pPr>
            <a:r>
              <a:rPr lang="en-US" dirty="0" smtClean="0">
                <a:latin typeface="+mj-lt"/>
              </a:rPr>
              <a:t>Serving size: ½ cup (120 ml)</a:t>
            </a:r>
          </a:p>
          <a:p>
            <a:pPr marL="0" lvl="0" indent="0" algn="ctr" rtl="0" fontAlgn="base">
              <a:buNone/>
            </a:pPr>
            <a:r>
              <a:rPr lang="en-US" b="1" u="sng" dirty="0">
                <a:solidFill>
                  <a:srgbClr val="FFFF00"/>
                </a:solidFill>
              </a:rPr>
              <a:t>CARBS</a:t>
            </a:r>
            <a:r>
              <a:rPr lang="en-US" dirty="0" smtClean="0">
                <a:latin typeface="+mj-lt"/>
              </a:rPr>
              <a:t> per serving: 7 gr</a:t>
            </a:r>
          </a:p>
          <a:p>
            <a:pPr marL="0" lvl="0" indent="0" algn="ctr" rtl="0" fontAlgn="base">
              <a:buNone/>
            </a:pPr>
            <a:r>
              <a:rPr lang="en-US" dirty="0" smtClean="0">
                <a:latin typeface="+mj-lt"/>
              </a:rPr>
              <a:t>Amount of food eaten: 1 cup (240 ml)</a:t>
            </a:r>
          </a:p>
          <a:p>
            <a:pPr marL="0" lvl="0" indent="0" algn="ctr" rtl="0" fontAlgn="base">
              <a:buNone/>
            </a:pPr>
            <a:r>
              <a:rPr lang="en-US" dirty="0" smtClean="0">
                <a:latin typeface="+mj-lt"/>
              </a:rPr>
              <a:t>Grams of </a:t>
            </a:r>
            <a:r>
              <a:rPr lang="en-US" b="1" u="sng" dirty="0">
                <a:solidFill>
                  <a:srgbClr val="FFFF00"/>
                </a:solidFill>
              </a:rPr>
              <a:t>CARBS</a:t>
            </a:r>
            <a:r>
              <a:rPr lang="en-US" dirty="0" smtClean="0">
                <a:latin typeface="+mj-lt"/>
              </a:rPr>
              <a:t> eaten: 14 gr (7 gr / serving x 2 servings)</a:t>
            </a:r>
          </a:p>
        </p:txBody>
      </p:sp>
    </p:spTree>
    <p:extLst>
      <p:ext uri="{BB962C8B-B14F-4D97-AF65-F5344CB8AC3E}">
        <p14:creationId xmlns:p14="http://schemas.microsoft.com/office/powerpoint/2010/main" val="3257604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  <a:t>Meal Planning</a:t>
            </a:r>
            <a:br>
              <a:rPr lang="en-US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</a:br>
            <a:endParaRPr lang="fa-IR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0000" endA="300" endPos="50000" dist="29997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Autofit/>
          </a:bodyPr>
          <a:lstStyle/>
          <a:p>
            <a:pPr marL="0" lvl="0" indent="0" algn="ctr" rtl="0" fontAlgn="base">
              <a:buNone/>
            </a:pPr>
            <a:r>
              <a:rPr lang="en-US" sz="2800" b="1" dirty="0" smtClean="0">
                <a:solidFill>
                  <a:srgbClr val="FFFF00"/>
                </a:solidFill>
              </a:rPr>
              <a:t>Protein</a:t>
            </a:r>
            <a:r>
              <a:rPr lang="en-US" sz="2000" dirty="0" smtClean="0"/>
              <a:t>: about 10% to 20% of the calories </a:t>
            </a:r>
          </a:p>
          <a:p>
            <a:pPr marL="0" lvl="0" indent="0" algn="ctr" rtl="0" fontAlgn="base">
              <a:buNone/>
            </a:pPr>
            <a:r>
              <a:rPr lang="en-US" sz="2800" b="1" dirty="0" smtClean="0">
                <a:solidFill>
                  <a:srgbClr val="FFFF00"/>
                </a:solidFill>
              </a:rPr>
              <a:t>Fat: </a:t>
            </a:r>
            <a:r>
              <a:rPr lang="en-US" sz="2000" dirty="0" smtClean="0"/>
              <a:t>25% - 30% of </a:t>
            </a:r>
            <a:r>
              <a:rPr lang="en-US" sz="2000" dirty="0" err="1" smtClean="0"/>
              <a:t>cal</a:t>
            </a:r>
            <a:r>
              <a:rPr lang="en-US" sz="2000" dirty="0" smtClean="0"/>
              <a:t> (avoid foods with lots of trans and saturated fats )</a:t>
            </a:r>
          </a:p>
          <a:p>
            <a:pPr marL="0" lvl="0" indent="0" algn="ctr" rtl="0" fontAlgn="base">
              <a:buNone/>
            </a:pPr>
            <a:r>
              <a:rPr lang="en-US" sz="2800" b="1" dirty="0" smtClean="0">
                <a:solidFill>
                  <a:srgbClr val="FFFF00"/>
                </a:solidFill>
              </a:rPr>
              <a:t>Carbs: </a:t>
            </a:r>
            <a:r>
              <a:rPr lang="en-US" sz="2000" dirty="0" smtClean="0"/>
              <a:t>about 50% - 60% of the </a:t>
            </a:r>
            <a:r>
              <a:rPr lang="en-US" sz="2000" dirty="0" err="1" smtClean="0"/>
              <a:t>cal</a:t>
            </a:r>
            <a:r>
              <a:rPr lang="en-US" sz="2000" dirty="0" smtClean="0"/>
              <a:t> ( lots of green and orange vegetables every day)</a:t>
            </a:r>
          </a:p>
          <a:p>
            <a:pPr marL="0" indent="0" algn="l" rtl="0" fontAlgn="base">
              <a:buNone/>
            </a:pPr>
            <a:endParaRPr lang="en-US" sz="2000" b="1" dirty="0" smtClean="0"/>
          </a:p>
          <a:p>
            <a:pPr marL="0" indent="0" algn="ctr" rtl="0" fontAlgn="base">
              <a:buNone/>
            </a:pPr>
            <a:r>
              <a:rPr lang="en-US" sz="2800" b="1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Common Approaches To Meal Planning:</a:t>
            </a:r>
            <a:endParaRPr lang="en-US" sz="280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marL="514350" lvl="0" indent="-514350" algn="ctr" rtl="0" fontAlgn="base">
              <a:buFont typeface="+mj-lt"/>
              <a:buAutoNum type="arabicPeriod"/>
            </a:pP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 EXCHANGE MEAL PLAN</a:t>
            </a:r>
          </a:p>
          <a:p>
            <a:pPr marL="514350" lvl="0" indent="-514350" algn="ctr" rtl="0" fontAlgn="base">
              <a:buFont typeface="+mj-lt"/>
              <a:buAutoNum type="arabicPeriod"/>
            </a:pP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 CONSTANT CARBOHYDRATE MEAL PLAN</a:t>
            </a:r>
          </a:p>
          <a:p>
            <a:pPr marL="514350" lvl="0" indent="-514350" algn="ctr" rtl="0" fontAlgn="base">
              <a:buFont typeface="+mj-lt"/>
              <a:buAutoNum type="arabicPeriod"/>
            </a:pPr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 CARBOHYDRATE COUNTING MEAL PLAN</a:t>
            </a:r>
          </a:p>
          <a:p>
            <a:pPr marL="0" indent="0" algn="l" rtl="0" fontAlgn="base">
              <a:buNone/>
            </a:pPr>
            <a:endParaRPr lang="en-US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2061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1-EXCHANGE MEAL PLAN:</a:t>
            </a:r>
            <a:br>
              <a:rPr lang="en-US" dirty="0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l" rtl="0" fontAlgn="base">
              <a:lnSpc>
                <a:spcPct val="120000"/>
              </a:lnSpc>
              <a:buNone/>
            </a:pPr>
            <a:r>
              <a:rPr lang="en-US" dirty="0" smtClean="0"/>
              <a:t>Foods </a:t>
            </a:r>
            <a:r>
              <a:rPr lang="en-US" dirty="0"/>
              <a:t>are divided into six groups: </a:t>
            </a:r>
          </a:p>
          <a:p>
            <a:pPr algn="l" rtl="0" fontAlgn="base">
              <a:lnSpc>
                <a:spcPct val="120000"/>
              </a:lnSpc>
              <a:buFont typeface="Wingdings" pitchFamily="2" charset="2"/>
              <a:buChar char="Ø"/>
            </a:pPr>
            <a:r>
              <a:rPr lang="en-US" b="1" dirty="0"/>
              <a:t>STARCH</a:t>
            </a:r>
          </a:p>
          <a:p>
            <a:pPr algn="l" rtl="0" fontAlgn="base">
              <a:lnSpc>
                <a:spcPct val="120000"/>
              </a:lnSpc>
              <a:buFont typeface="Wingdings" pitchFamily="2" charset="2"/>
              <a:buChar char="Ø"/>
            </a:pPr>
            <a:r>
              <a:rPr lang="en-US" b="1" dirty="0"/>
              <a:t>FRUIT</a:t>
            </a:r>
          </a:p>
          <a:p>
            <a:pPr algn="l" rtl="0" fontAlgn="base">
              <a:lnSpc>
                <a:spcPct val="120000"/>
              </a:lnSpc>
              <a:buFont typeface="Wingdings" pitchFamily="2" charset="2"/>
              <a:buChar char="Ø"/>
            </a:pPr>
            <a:r>
              <a:rPr lang="en-US" b="1" dirty="0"/>
              <a:t>MILK</a:t>
            </a:r>
          </a:p>
          <a:p>
            <a:pPr algn="l" rtl="0" fontAlgn="base">
              <a:lnSpc>
                <a:spcPct val="120000"/>
              </a:lnSpc>
              <a:buFont typeface="Wingdings" pitchFamily="2" charset="2"/>
              <a:buChar char="Ø"/>
            </a:pPr>
            <a:r>
              <a:rPr lang="en-US" b="1" dirty="0"/>
              <a:t>FAT</a:t>
            </a:r>
          </a:p>
          <a:p>
            <a:pPr algn="l" rtl="0" fontAlgn="base">
              <a:lnSpc>
                <a:spcPct val="120000"/>
              </a:lnSpc>
              <a:buFont typeface="Wingdings" pitchFamily="2" charset="2"/>
              <a:buChar char="Ø"/>
            </a:pPr>
            <a:r>
              <a:rPr lang="en-US" b="1" dirty="0"/>
              <a:t>VEGETABLE</a:t>
            </a:r>
          </a:p>
          <a:p>
            <a:pPr algn="l" rtl="0" fontAlgn="base">
              <a:lnSpc>
                <a:spcPct val="120000"/>
              </a:lnSpc>
              <a:buFont typeface="Wingdings" pitchFamily="2" charset="2"/>
              <a:buChar char="Ø"/>
            </a:pPr>
            <a:r>
              <a:rPr lang="en-US" b="1" dirty="0"/>
              <a:t>MEAT</a:t>
            </a:r>
          </a:p>
          <a:p>
            <a:pPr marL="0" indent="0" algn="l" rtl="0" fontAlgn="base">
              <a:lnSpc>
                <a:spcPct val="120000"/>
              </a:lnSpc>
              <a:buNone/>
            </a:pPr>
            <a:r>
              <a:rPr lang="en-US" dirty="0"/>
              <a:t>The plan sets a </a:t>
            </a:r>
            <a:r>
              <a:rPr lang="en-US" sz="3600" b="1" u="sng" dirty="0"/>
              <a:t>serving size </a:t>
            </a:r>
            <a:r>
              <a:rPr lang="en-US" dirty="0"/>
              <a:t>for foods in each group with a </a:t>
            </a:r>
            <a:r>
              <a:rPr lang="en-US" sz="3600" b="1" u="sng" dirty="0"/>
              <a:t>similar amount</a:t>
            </a:r>
            <a:r>
              <a:rPr lang="en-US" dirty="0"/>
              <a:t> of </a:t>
            </a:r>
            <a:r>
              <a:rPr lang="en-US" b="1" dirty="0">
                <a:solidFill>
                  <a:srgbClr val="FFFF00"/>
                </a:solidFill>
              </a:rPr>
              <a:t>CALORIES</a:t>
            </a:r>
            <a:r>
              <a:rPr lang="en-US" dirty="0"/>
              <a:t>, </a:t>
            </a:r>
            <a:r>
              <a:rPr lang="en-US" b="1" dirty="0">
                <a:solidFill>
                  <a:srgbClr val="FFFF00"/>
                </a:solidFill>
              </a:rPr>
              <a:t>PROTEIN</a:t>
            </a:r>
            <a:r>
              <a:rPr lang="en-US" dirty="0"/>
              <a:t>, </a:t>
            </a:r>
            <a:r>
              <a:rPr lang="en-US" b="1" dirty="0">
                <a:solidFill>
                  <a:srgbClr val="FFFF00"/>
                </a:solidFill>
              </a:rPr>
              <a:t>CARBS</a:t>
            </a:r>
            <a:r>
              <a:rPr lang="en-US" dirty="0"/>
              <a:t>, </a:t>
            </a:r>
            <a:r>
              <a:rPr lang="en-US" b="1" dirty="0">
                <a:solidFill>
                  <a:srgbClr val="FFFF00"/>
                </a:solidFill>
              </a:rPr>
              <a:t>FAT</a:t>
            </a:r>
            <a:r>
              <a:rPr lang="en-US" dirty="0"/>
              <a:t> </a:t>
            </a:r>
            <a:endParaRPr lang="en-US" dirty="0" smtClean="0"/>
          </a:p>
          <a:p>
            <a:pPr marL="0" indent="0" algn="l" rtl="0" fontAlgn="base">
              <a:lnSpc>
                <a:spcPct val="120000"/>
              </a:lnSpc>
              <a:buNone/>
            </a:pPr>
            <a:r>
              <a:rPr lang="en-US" sz="3600" b="1" i="1" u="sng" dirty="0" smtClean="0">
                <a:solidFill>
                  <a:srgbClr val="FFC000"/>
                </a:solidFill>
              </a:rPr>
              <a:t>Advantage: </a:t>
            </a:r>
            <a:r>
              <a:rPr lang="en-US" sz="3600" b="1" i="1" dirty="0" smtClean="0"/>
              <a:t>flexibility</a:t>
            </a:r>
            <a:r>
              <a:rPr lang="en-US" dirty="0" smtClean="0"/>
              <a:t> </a:t>
            </a:r>
            <a:r>
              <a:rPr lang="en-US" dirty="0"/>
              <a:t>in planning 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7397849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2-CONSTANT CARBOHYDRATE MEAL PLAN: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rtl="0">
              <a:buNone/>
            </a:pPr>
            <a:endParaRPr lang="en-US" dirty="0" smtClean="0"/>
          </a:p>
          <a:p>
            <a:pPr marL="0" indent="0" algn="l" rtl="0">
              <a:buNone/>
            </a:pPr>
            <a:r>
              <a:rPr lang="en-US" dirty="0" smtClean="0"/>
              <a:t>Person eats set amounts of carbs in each meal and snack, then takes </a:t>
            </a:r>
            <a:r>
              <a:rPr lang="en-US" b="1" dirty="0" smtClean="0">
                <a:solidFill>
                  <a:srgbClr val="FFFF00"/>
                </a:solidFill>
              </a:rPr>
              <a:t>INSULIN</a:t>
            </a:r>
            <a:r>
              <a:rPr lang="en-US" dirty="0" smtClean="0"/>
              <a:t> at set times </a:t>
            </a:r>
            <a:endParaRPr lang="fa-IR" dirty="0" smtClean="0"/>
          </a:p>
          <a:p>
            <a:pPr marL="0" indent="0" algn="l" rtl="0">
              <a:buNone/>
            </a:pPr>
            <a:r>
              <a:rPr lang="en-US" dirty="0" smtClean="0"/>
              <a:t>and amounts each day to handle the rises in </a:t>
            </a:r>
            <a:r>
              <a:rPr lang="en-US" b="1" dirty="0" smtClean="0">
                <a:solidFill>
                  <a:srgbClr val="FF0000"/>
                </a:solidFill>
              </a:rPr>
              <a:t>BS</a:t>
            </a:r>
          </a:p>
          <a:p>
            <a:pPr marL="0" indent="0" algn="l" rtl="0">
              <a:buNone/>
            </a:pPr>
            <a:r>
              <a:rPr lang="en-US" i="1" u="sng" dirty="0" smtClean="0">
                <a:solidFill>
                  <a:srgbClr val="FFC000"/>
                </a:solidFill>
              </a:rPr>
              <a:t>Advantage:</a:t>
            </a:r>
            <a:r>
              <a:rPr lang="en-US" dirty="0" smtClean="0"/>
              <a:t> easy to remember</a:t>
            </a:r>
          </a:p>
          <a:p>
            <a:pPr marL="0" indent="0" algn="l" rtl="0">
              <a:buNone/>
            </a:pPr>
            <a:r>
              <a:rPr lang="en-US" i="1" u="sng" dirty="0" smtClean="0">
                <a:solidFill>
                  <a:srgbClr val="FFC000"/>
                </a:solidFill>
              </a:rPr>
              <a:t>Disadvantage: </a:t>
            </a:r>
            <a:r>
              <a:rPr lang="en-US" dirty="0" smtClean="0"/>
              <a:t>poor control</a:t>
            </a:r>
          </a:p>
          <a:p>
            <a:pPr marL="0" indent="0" algn="l" rtl="0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1602403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n w="18415" cmpd="sng">
                  <a:solidFill>
                    <a:sysClr val="windowText" lastClr="000000"/>
                  </a:solidFill>
                  <a:prstDash val="solid"/>
                </a:ln>
                <a:solidFill>
                  <a:sysClr val="windowText" lastClr="000000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3-CARBOHYDRATE COUNTING MEAL PLAN: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endParaRPr lang="en-US" dirty="0" smtClean="0"/>
          </a:p>
          <a:p>
            <a:pPr marL="0" indent="0" algn="l" rtl="0">
              <a:buNone/>
            </a:pPr>
            <a:r>
              <a:rPr lang="en-US" dirty="0" smtClean="0"/>
              <a:t>ESTIMATE </a:t>
            </a:r>
            <a:r>
              <a:rPr lang="en-US" dirty="0"/>
              <a:t>the amount of </a:t>
            </a:r>
            <a:r>
              <a:rPr lang="en-US" b="1" dirty="0">
                <a:solidFill>
                  <a:srgbClr val="FFFF00"/>
                </a:solidFill>
              </a:rPr>
              <a:t>CARBS</a:t>
            </a:r>
            <a:r>
              <a:rPr lang="en-US" dirty="0"/>
              <a:t> in the foods they eat at each meal or snack. They then match their insulin dosage to that carb </a:t>
            </a:r>
            <a:r>
              <a:rPr lang="en-US" dirty="0" smtClean="0"/>
              <a:t>amount</a:t>
            </a:r>
          </a:p>
          <a:p>
            <a:pPr marL="0" indent="0" algn="l" rtl="0">
              <a:buNone/>
            </a:pPr>
            <a:r>
              <a:rPr lang="en-US" dirty="0" smtClean="0"/>
              <a:t>Advantage: flexibility in eating food</a:t>
            </a:r>
            <a:endParaRPr lang="fa-IR" dirty="0"/>
          </a:p>
          <a:p>
            <a:pPr algn="l" rtl="0"/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5575722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  <a:t/>
            </a:r>
            <a:br>
              <a:rPr lang="fa-IR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</a:br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  <a:t>Helpful </a:t>
            </a:r>
            <a:r>
              <a:rPr lang="en-US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  <a:t>Tools</a:t>
            </a:r>
            <a:br>
              <a:rPr lang="en-US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</a:br>
            <a:endParaRPr lang="fa-IR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0000" endA="300" endPos="50000" dist="29997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 rtl="0" fontAlgn="base">
              <a:buNone/>
            </a:pPr>
            <a:r>
              <a:rPr lang="en-US" dirty="0" smtClean="0"/>
              <a:t>Keeping </a:t>
            </a:r>
            <a:r>
              <a:rPr lang="en-US" dirty="0"/>
              <a:t>a written record of what </a:t>
            </a:r>
            <a:r>
              <a:rPr lang="en-US" dirty="0" smtClean="0"/>
              <a:t>the child eat </a:t>
            </a:r>
          </a:p>
          <a:p>
            <a:pPr marL="0" indent="0" algn="ctr" rtl="0" fontAlgn="base">
              <a:buNone/>
            </a:pPr>
            <a:r>
              <a:rPr lang="en-US" dirty="0" smtClean="0"/>
              <a:t>Checking </a:t>
            </a:r>
            <a:r>
              <a:rPr lang="en-US" b="1" dirty="0" smtClean="0">
                <a:solidFill>
                  <a:srgbClr val="FF0000"/>
                </a:solidFill>
              </a:rPr>
              <a:t>BS</a:t>
            </a:r>
            <a:r>
              <a:rPr lang="en-US" dirty="0" smtClean="0"/>
              <a:t> regularly</a:t>
            </a:r>
            <a:endParaRPr lang="en-US" dirty="0"/>
          </a:p>
          <a:p>
            <a:pPr marL="0" indent="0" algn="ctr" rtl="0" fontAlgn="base">
              <a:buNone/>
            </a:pPr>
            <a:r>
              <a:rPr lang="en-US" dirty="0" smtClean="0"/>
              <a:t>▼</a:t>
            </a:r>
          </a:p>
          <a:p>
            <a:pPr marL="0" indent="0" algn="ctr" rtl="0" fontAlgn="base">
              <a:buNone/>
            </a:pPr>
            <a:r>
              <a:rPr lang="en-US" dirty="0" smtClean="0"/>
              <a:t>help to </a:t>
            </a:r>
            <a:r>
              <a:rPr lang="en-US" dirty="0"/>
              <a:t>understand </a:t>
            </a:r>
            <a:r>
              <a:rPr lang="en-US" b="1" u="sng" dirty="0"/>
              <a:t>why</a:t>
            </a:r>
            <a:r>
              <a:rPr lang="en-US" dirty="0"/>
              <a:t> </a:t>
            </a:r>
            <a:r>
              <a:rPr lang="en-US" dirty="0" smtClean="0"/>
              <a:t>, </a:t>
            </a:r>
            <a:r>
              <a:rPr lang="en-US" b="1" u="sng" dirty="0" smtClean="0"/>
              <a:t>how </a:t>
            </a:r>
            <a:r>
              <a:rPr lang="en-US" b="1" u="sng" dirty="0"/>
              <a:t>much </a:t>
            </a:r>
            <a:r>
              <a:rPr lang="en-US" dirty="0"/>
              <a:t>and at </a:t>
            </a:r>
            <a:r>
              <a:rPr lang="en-US" b="1" u="sng" dirty="0"/>
              <a:t>what time </a:t>
            </a:r>
            <a:r>
              <a:rPr lang="en-US" dirty="0" smtClean="0"/>
              <a:t>the child </a:t>
            </a:r>
            <a:r>
              <a:rPr lang="en-US" dirty="0"/>
              <a:t>should have the new </a:t>
            </a:r>
            <a:r>
              <a:rPr lang="en-US" dirty="0" smtClean="0"/>
              <a:t>dosage</a:t>
            </a:r>
            <a:endParaRPr lang="en-US" dirty="0"/>
          </a:p>
          <a:p>
            <a:pPr marL="0" indent="0" algn="l">
              <a:buNone/>
            </a:pPr>
            <a:endParaRPr lang="fa-IR" dirty="0"/>
          </a:p>
        </p:txBody>
      </p:sp>
      <p:pic>
        <p:nvPicPr>
          <p:cNvPr id="4098" name="Picture 2" descr="C:\Users\Ariston\Desktop\diabetes\diabetes.jpg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1730" y="4509120"/>
            <a:ext cx="3697588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91693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  <a:t>Carbs Can Be Part of a Healthy Diet</a:t>
            </a:r>
            <a:br>
              <a:rPr lang="en-US" sz="32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</a:br>
            <a:endParaRPr lang="fa-IR" sz="32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2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0000" endA="300" endPos="50000" dist="29997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55000" lnSpcReduction="20000"/>
          </a:bodyPr>
          <a:lstStyle/>
          <a:p>
            <a:pPr marL="0" indent="0" algn="l" rtl="0" fontAlgn="base">
              <a:buNone/>
            </a:pPr>
            <a:r>
              <a:rPr lang="en-US" dirty="0" smtClean="0"/>
              <a:t>Eating carbohydrates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►</a:t>
            </a:r>
            <a:r>
              <a:rPr lang="en-US" dirty="0" smtClean="0"/>
              <a:t> rise </a:t>
            </a:r>
            <a:r>
              <a:rPr lang="en-US" b="1" dirty="0" smtClean="0">
                <a:solidFill>
                  <a:srgbClr val="FF0000"/>
                </a:solidFill>
              </a:rPr>
              <a:t>BS</a:t>
            </a:r>
            <a:r>
              <a:rPr lang="en-US" dirty="0" smtClean="0"/>
              <a:t> </a:t>
            </a:r>
            <a:r>
              <a:rPr lang="en-US" dirty="0"/>
              <a:t>but that doesn't mean that </a:t>
            </a:r>
            <a:r>
              <a:rPr lang="en-US" dirty="0" smtClean="0"/>
              <a:t>diabetics </a:t>
            </a:r>
            <a:r>
              <a:rPr lang="en-US" dirty="0"/>
              <a:t>should avoid </a:t>
            </a:r>
            <a:r>
              <a:rPr lang="en-US" dirty="0" smtClean="0"/>
              <a:t>them</a:t>
            </a:r>
          </a:p>
          <a:p>
            <a:pPr marL="0" indent="0" algn="ctr" rtl="0" fontAlgn="base">
              <a:buNone/>
            </a:pPr>
            <a:endParaRPr lang="en-US" b="1" i="1" u="sng" dirty="0" smtClean="0">
              <a:solidFill>
                <a:schemeClr val="accent1"/>
              </a:soli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  <a:p>
            <a:pPr marL="0" indent="0" algn="ctr" rtl="0" fontAlgn="base">
              <a:buNone/>
            </a:pPr>
            <a:r>
              <a:rPr lang="en-US" b="1" i="1" u="sng" dirty="0" smtClean="0">
                <a:solidFill>
                  <a:srgbClr val="FFFF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Fruits</a:t>
            </a:r>
            <a:r>
              <a:rPr lang="en-US" i="1" dirty="0" smtClean="0"/>
              <a:t>, </a:t>
            </a:r>
            <a:r>
              <a:rPr lang="en-US" b="1" i="1" u="sng" dirty="0" smtClean="0">
                <a:solidFill>
                  <a:srgbClr val="FFFF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Vegetables</a:t>
            </a:r>
            <a:r>
              <a:rPr lang="en-US" i="1" dirty="0">
                <a:solidFill>
                  <a:srgbClr val="FFFF00"/>
                </a:solidFill>
              </a:rPr>
              <a:t> </a:t>
            </a:r>
            <a:r>
              <a:rPr lang="en-US" i="1" dirty="0" smtClean="0"/>
              <a:t>&amp;</a:t>
            </a:r>
            <a:r>
              <a:rPr lang="en-US" b="1" i="1" u="sng" dirty="0" smtClean="0">
                <a:solidFill>
                  <a:srgbClr val="FFFF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Whole-grain</a:t>
            </a:r>
            <a:r>
              <a:rPr lang="en-US" i="1" dirty="0" smtClean="0">
                <a:solidFill>
                  <a:srgbClr val="FFFF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i="1" dirty="0" smtClean="0"/>
              <a:t>Are generally Healthier than </a:t>
            </a:r>
            <a:r>
              <a:rPr lang="en-US" i="1" dirty="0" smtClean="0">
                <a:solidFill>
                  <a:srgbClr val="FFFF00"/>
                </a:solidFill>
              </a:rPr>
              <a:t>Sugary</a:t>
            </a:r>
            <a:r>
              <a:rPr lang="en-US" i="1" dirty="0" smtClean="0"/>
              <a:t> Foods Like Candy &amp; Soda because they Provide </a:t>
            </a:r>
            <a:r>
              <a:rPr lang="en-US" b="1" i="1" dirty="0" smtClean="0">
                <a:solidFill>
                  <a:srgbClr val="FFFF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Fiber</a:t>
            </a:r>
            <a:r>
              <a:rPr lang="en-US" i="1" dirty="0" smtClean="0"/>
              <a:t>, </a:t>
            </a:r>
            <a:r>
              <a:rPr lang="en-US" b="1" i="1" dirty="0" smtClean="0">
                <a:solidFill>
                  <a:srgbClr val="FFFF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Vitamins</a:t>
            </a:r>
            <a:r>
              <a:rPr lang="en-US" i="1" dirty="0"/>
              <a:t> </a:t>
            </a:r>
            <a:r>
              <a:rPr lang="en-US" i="1" dirty="0" smtClean="0"/>
              <a:t>&amp; </a:t>
            </a:r>
            <a:r>
              <a:rPr lang="en-US" b="1" i="1" dirty="0" smtClean="0">
                <a:solidFill>
                  <a:srgbClr val="FFFF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Other</a:t>
            </a:r>
            <a:r>
              <a:rPr lang="en-US" b="1" i="1" dirty="0" smtClean="0">
                <a:solidFill>
                  <a:schemeClr val="accent1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b="1" i="1" dirty="0" smtClean="0">
                <a:solidFill>
                  <a:srgbClr val="FFFF00"/>
                </a:soli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Nutrients</a:t>
            </a:r>
            <a:endParaRPr lang="en-US" b="1" dirty="0">
              <a:solidFill>
                <a:srgbClr val="FFFF00"/>
              </a:soli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  <a:p>
            <a:pPr marL="0" indent="0" algn="ctr" rtl="0" fontAlgn="base">
              <a:buNone/>
            </a:pPr>
            <a:endParaRPr lang="en-US" dirty="0" smtClean="0">
              <a:solidFill>
                <a:srgbClr val="FFFF00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  <a:p>
            <a:pPr marL="0" indent="0" algn="ctr" rtl="0" fontAlgn="base">
              <a:buNone/>
            </a:pPr>
            <a:r>
              <a:rPr lang="en-US" b="1" dirty="0" smtClean="0">
                <a:solidFill>
                  <a:srgbClr val="FFFF00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EMPTY CALORIES </a:t>
            </a:r>
            <a:r>
              <a:rPr lang="en-US" dirty="0" smtClean="0"/>
              <a:t>like </a:t>
            </a:r>
            <a:r>
              <a:rPr lang="en-US" dirty="0"/>
              <a:t>sugary </a:t>
            </a:r>
            <a:r>
              <a:rPr lang="en-US" dirty="0" smtClean="0"/>
              <a:t>snacks: their </a:t>
            </a:r>
            <a:r>
              <a:rPr lang="en-US" dirty="0"/>
              <a:t>calories lack nutritional </a:t>
            </a:r>
            <a:r>
              <a:rPr lang="en-US" dirty="0" smtClean="0"/>
              <a:t>value</a:t>
            </a:r>
          </a:p>
          <a:p>
            <a:pPr marL="0" indent="0" algn="ctr" rtl="0" fontAlgn="base">
              <a:buNone/>
            </a:pPr>
            <a:r>
              <a:rPr lang="en-US" dirty="0" smtClean="0"/>
              <a:t>▼</a:t>
            </a:r>
          </a:p>
          <a:p>
            <a:pPr marL="0" indent="0" algn="ctr" rtl="0" fontAlgn="base">
              <a:buNone/>
            </a:pPr>
            <a:r>
              <a:rPr lang="en-US" dirty="0" smtClean="0"/>
              <a:t>Overweight or obese </a:t>
            </a:r>
          </a:p>
          <a:p>
            <a:pPr marL="0" indent="0" algn="ctr" rtl="0" fontAlgn="base">
              <a:buNone/>
            </a:pPr>
            <a:r>
              <a:rPr lang="en-US" dirty="0" smtClean="0"/>
              <a:t>crowd </a:t>
            </a:r>
            <a:r>
              <a:rPr lang="en-US" dirty="0"/>
              <a:t>out more nutritious foods from a daily </a:t>
            </a:r>
            <a:r>
              <a:rPr lang="en-US" dirty="0" smtClean="0"/>
              <a:t>diet</a:t>
            </a:r>
          </a:p>
          <a:p>
            <a:pPr marL="0" indent="0" algn="ctr" rtl="0" fontAlgn="base">
              <a:buNone/>
            </a:pPr>
            <a:r>
              <a:rPr lang="en-US" dirty="0" smtClean="0"/>
              <a:t>tooth decay</a:t>
            </a:r>
            <a:endParaRPr lang="en-US" dirty="0"/>
          </a:p>
          <a:p>
            <a:pPr marL="0" indent="0" algn="l" rtl="0" fontAlgn="base">
              <a:buNone/>
            </a:pPr>
            <a:endParaRPr lang="en-US" dirty="0" smtClean="0"/>
          </a:p>
          <a:p>
            <a:pPr marL="0" indent="0" algn="ctr" rtl="0" fontAlgn="base">
              <a:buNone/>
            </a:pPr>
            <a:endParaRPr lang="en-US" dirty="0" smtClean="0">
              <a:ln w="18415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ctr" rtl="0" fontAlgn="base">
              <a:buNone/>
            </a:pPr>
            <a:endParaRPr lang="en-US" dirty="0" smtClean="0">
              <a:ln w="18415" cmpd="sng">
                <a:solidFill>
                  <a:srgbClr val="FFFF00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marL="0" indent="0" algn="ctr" rtl="0" fontAlgn="base">
              <a:buNone/>
            </a:pPr>
            <a:r>
              <a:rPr lang="en-US" dirty="0" smtClean="0">
                <a:ln w="18415" cmpd="sng">
                  <a:solidFill>
                    <a:srgbClr val="FFFF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A  CARB  IS  A  CARB:</a:t>
            </a:r>
          </a:p>
          <a:p>
            <a:pPr marL="0" indent="0" algn="ctr" rtl="0" fontAlgn="base">
              <a:buNone/>
            </a:pPr>
            <a:r>
              <a:rPr lang="en-US" dirty="0" smtClean="0"/>
              <a:t>Whichever </a:t>
            </a:r>
            <a:r>
              <a:rPr lang="en-US" dirty="0"/>
              <a:t>type of </a:t>
            </a:r>
            <a:r>
              <a:rPr lang="en-US" dirty="0">
                <a:solidFill>
                  <a:srgbClr val="FFFF00"/>
                </a:solidFill>
              </a:rPr>
              <a:t>CARBS</a:t>
            </a:r>
            <a:r>
              <a:rPr lang="en-US" dirty="0"/>
              <a:t> is </a:t>
            </a:r>
            <a:r>
              <a:rPr lang="en-US" dirty="0" smtClean="0"/>
              <a:t>eaten, </a:t>
            </a:r>
            <a:r>
              <a:rPr lang="en-US" dirty="0"/>
              <a:t>the amount of sugar that gets into the blood after eating depends on the </a:t>
            </a:r>
            <a:r>
              <a:rPr lang="en-US" b="1" u="sng" dirty="0" smtClean="0">
                <a:solidFill>
                  <a:srgbClr val="FFFF00"/>
                </a:solidFill>
              </a:rPr>
              <a:t>Amount of CARBS Eaten</a:t>
            </a:r>
            <a:r>
              <a:rPr lang="en-US" dirty="0" smtClean="0"/>
              <a:t>, </a:t>
            </a:r>
            <a:r>
              <a:rPr lang="en-US" dirty="0"/>
              <a:t>not the </a:t>
            </a:r>
            <a:r>
              <a:rPr lang="en-US" b="1" dirty="0" smtClean="0">
                <a:solidFill>
                  <a:srgbClr val="FF0000"/>
                </a:solidFill>
              </a:rPr>
              <a:t>Type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en-US" b="1" dirty="0" smtClean="0">
                <a:solidFill>
                  <a:srgbClr val="FFFF00"/>
                </a:solidFill>
              </a:rPr>
              <a:t>CARBS</a:t>
            </a:r>
            <a:r>
              <a:rPr lang="en-US" dirty="0" smtClean="0"/>
              <a:t>. one </a:t>
            </a:r>
            <a:r>
              <a:rPr lang="en-US" dirty="0"/>
              <a:t>exception to this is </a:t>
            </a:r>
            <a:r>
              <a:rPr lang="en-US" b="1" dirty="0" smtClean="0">
                <a:solidFill>
                  <a:srgbClr val="FF0000"/>
                </a:solidFill>
              </a:rPr>
              <a:t>FIBER</a:t>
            </a:r>
          </a:p>
          <a:p>
            <a:pPr marL="0" indent="0" algn="l">
              <a:buNone/>
            </a:pPr>
            <a:endParaRPr lang="fa-IR" dirty="0"/>
          </a:p>
        </p:txBody>
      </p:sp>
      <p:sp>
        <p:nvSpPr>
          <p:cNvPr id="4" name="Rectangle 3"/>
          <p:cNvSpPr/>
          <p:nvPr/>
        </p:nvSpPr>
        <p:spPr>
          <a:xfrm>
            <a:off x="395536" y="4181018"/>
            <a:ext cx="8136904" cy="40011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effectLst>
            <a:innerShdw blurRad="114300">
              <a:prstClr val="black"/>
            </a:innerShdw>
          </a:effectLst>
        </p:spPr>
        <p:txBody>
          <a:bodyPr wrap="square">
            <a:spAutoFit/>
          </a:bodyPr>
          <a:lstStyle/>
          <a:p>
            <a:pPr algn="ctr" rtl="0" fontAlgn="base"/>
            <a:r>
              <a:rPr lang="en-US" sz="2000" b="1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FIBER</a:t>
            </a:r>
            <a:r>
              <a:rPr lang="en-US" sz="2000" dirty="0">
                <a:solidFill>
                  <a:schemeClr val="bg2">
                    <a:lumMod val="20000"/>
                    <a:lumOff val="8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en-US" dirty="0"/>
              <a:t>(a type of carb) no raise </a:t>
            </a:r>
            <a:r>
              <a:rPr lang="en-US" b="1" dirty="0">
                <a:solidFill>
                  <a:srgbClr val="FF0000"/>
                </a:solidFill>
              </a:rPr>
              <a:t>BS ► </a:t>
            </a:r>
            <a:r>
              <a:rPr lang="en-US" dirty="0"/>
              <a:t>feel full and keeps GI running smoothly</a:t>
            </a:r>
          </a:p>
        </p:txBody>
      </p:sp>
    </p:spTree>
    <p:extLst>
      <p:ext uri="{BB962C8B-B14F-4D97-AF65-F5344CB8AC3E}">
        <p14:creationId xmlns:p14="http://schemas.microsoft.com/office/powerpoint/2010/main" val="2847095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  <a:t>Fats</a:t>
            </a:r>
            <a:r>
              <a:rPr lang="en-US" dirty="0"/>
              <a:t/>
            </a:r>
            <a:br>
              <a:rPr lang="en-US" dirty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412776"/>
            <a:ext cx="8147248" cy="5112568"/>
          </a:xfrm>
        </p:spPr>
        <p:txBody>
          <a:bodyPr>
            <a:noAutofit/>
          </a:bodyPr>
          <a:lstStyle/>
          <a:p>
            <a:pPr algn="l" rtl="0" fontAlgn="base">
              <a:buFont typeface="Wingdings" pitchFamily="2" charset="2"/>
              <a:buChar char="Ø"/>
            </a:pPr>
            <a:r>
              <a:rPr lang="en-US" sz="1400" b="1" dirty="0" smtClean="0">
                <a:latin typeface="+mj-lt"/>
              </a:rPr>
              <a:t>Nutrients for building nerve tissue and hormones</a:t>
            </a:r>
          </a:p>
          <a:p>
            <a:pPr algn="l" rtl="0" fontAlgn="base">
              <a:buFont typeface="Wingdings" pitchFamily="2" charset="2"/>
              <a:buChar char="Ø"/>
            </a:pPr>
            <a:r>
              <a:rPr lang="en-US" sz="1400" b="1" dirty="0" smtClean="0">
                <a:latin typeface="+mj-lt"/>
              </a:rPr>
              <a:t>Fuel body</a:t>
            </a:r>
          </a:p>
          <a:p>
            <a:pPr algn="l" rtl="0" fontAlgn="base">
              <a:buFont typeface="Wingdings" pitchFamily="2" charset="2"/>
              <a:buChar char="Ø"/>
            </a:pPr>
            <a:r>
              <a:rPr lang="en-US" sz="1400" b="1" dirty="0" smtClean="0">
                <a:latin typeface="+mj-lt"/>
              </a:rPr>
              <a:t>Fat cells save fat as source of energy for future use</a:t>
            </a:r>
          </a:p>
          <a:p>
            <a:pPr algn="l" rtl="0" fontAlgn="base">
              <a:buFont typeface="Wingdings" pitchFamily="2" charset="2"/>
              <a:buChar char="Ø"/>
            </a:pPr>
            <a:r>
              <a:rPr lang="en-US" sz="1400" b="1" dirty="0" smtClean="0">
                <a:latin typeface="+mj-lt"/>
              </a:rPr>
              <a:t>Food flavor and texture</a:t>
            </a:r>
          </a:p>
          <a:p>
            <a:pPr algn="l" rtl="0" fontAlgn="base">
              <a:buFont typeface="Wingdings" pitchFamily="2" charset="2"/>
              <a:buChar char="Ø"/>
            </a:pPr>
            <a:r>
              <a:rPr lang="en-US" sz="1400" b="1" dirty="0" smtClean="0">
                <a:latin typeface="+mj-lt"/>
              </a:rPr>
              <a:t>High in calories and excess amounts of fatty foods can cause many health problems</a:t>
            </a:r>
          </a:p>
          <a:p>
            <a:pPr marL="0" indent="0" algn="l" rtl="0" fontAlgn="base">
              <a:buNone/>
            </a:pPr>
            <a:endParaRPr lang="en-US" sz="1400" b="1" dirty="0" smtClean="0">
              <a:solidFill>
                <a:srgbClr val="FFFF00"/>
              </a:solidFill>
              <a:latin typeface="+mj-lt"/>
            </a:endParaRPr>
          </a:p>
          <a:p>
            <a:pPr marL="0" indent="0" algn="l" rtl="0" fontAlgn="base">
              <a:buNone/>
            </a:pPr>
            <a:r>
              <a:rPr lang="en-US" sz="16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Fat Resources: </a:t>
            </a:r>
          </a:p>
          <a:p>
            <a:pPr algn="l" rtl="0" fontAlgn="base">
              <a:buFont typeface="Wingdings" pitchFamily="2" charset="2"/>
              <a:buChar char="Ø"/>
            </a:pPr>
            <a:r>
              <a:rPr lang="en-US" sz="1400" b="1" dirty="0" smtClean="0">
                <a:latin typeface="+mj-lt"/>
              </a:rPr>
              <a:t>Desserts , snacks (including potato chips, chocolate, cakes, doughnuts, pastries, and cookies)</a:t>
            </a:r>
          </a:p>
          <a:p>
            <a:pPr algn="l" rtl="0" fontAlgn="base">
              <a:buFont typeface="Wingdings" pitchFamily="2" charset="2"/>
              <a:buChar char="Ø"/>
            </a:pPr>
            <a:r>
              <a:rPr lang="en-US" sz="1400" b="1" dirty="0" smtClean="0">
                <a:latin typeface="+mj-lt"/>
              </a:rPr>
              <a:t>Whole-milk products </a:t>
            </a:r>
          </a:p>
          <a:p>
            <a:pPr algn="l" rtl="0" fontAlgn="base">
              <a:buFont typeface="Wingdings" pitchFamily="2" charset="2"/>
              <a:buChar char="Ø"/>
            </a:pPr>
            <a:r>
              <a:rPr lang="en-US" sz="1400" b="1" dirty="0" smtClean="0">
                <a:latin typeface="+mj-lt"/>
              </a:rPr>
              <a:t>High-fat meats, such as bacon, hot dogs</a:t>
            </a:r>
          </a:p>
          <a:p>
            <a:pPr algn="l" rtl="0" fontAlgn="base">
              <a:buFont typeface="Wingdings" pitchFamily="2" charset="2"/>
              <a:buChar char="Ø"/>
            </a:pPr>
            <a:r>
              <a:rPr lang="en-US" sz="1400" b="1" dirty="0" smtClean="0">
                <a:latin typeface="+mj-lt"/>
              </a:rPr>
              <a:t>Fattier cuts of red meat</a:t>
            </a:r>
          </a:p>
          <a:p>
            <a:pPr marL="0" indent="0" algn="l" rtl="0" fontAlgn="base">
              <a:buNone/>
            </a:pPr>
            <a:endParaRPr lang="en-US" sz="1400" b="1" dirty="0" smtClean="0">
              <a:latin typeface="+mj-lt"/>
            </a:endParaRPr>
          </a:p>
          <a:p>
            <a:pPr algn="l" rtl="0" fontAlgn="base">
              <a:buFont typeface="Wingdings" pitchFamily="2" charset="2"/>
              <a:buChar char="Ø"/>
            </a:pPr>
            <a:r>
              <a:rPr lang="en-US" sz="1400" b="1" dirty="0" smtClean="0">
                <a:latin typeface="+mj-lt"/>
              </a:rPr>
              <a:t>Fast-food and takeout meals tend to have more fat than home cooking</a:t>
            </a:r>
          </a:p>
          <a:p>
            <a:pPr algn="l" rtl="0" fontAlgn="base">
              <a:buFont typeface="Wingdings" pitchFamily="2" charset="2"/>
              <a:buChar char="Ø"/>
            </a:pPr>
            <a:r>
              <a:rPr lang="en-US" sz="1400" b="1" dirty="0" smtClean="0">
                <a:latin typeface="+mj-lt"/>
              </a:rPr>
              <a:t>In restaurants, fried dishes are the highest in fat content.</a:t>
            </a:r>
          </a:p>
          <a:p>
            <a:pPr algn="l" rtl="0" fontAlgn="base">
              <a:buFont typeface="Wingdings" pitchFamily="2" charset="2"/>
              <a:buChar char="Ø"/>
            </a:pPr>
            <a:r>
              <a:rPr lang="en-US" sz="1400" b="1" dirty="0" smtClean="0">
                <a:latin typeface="+mj-lt"/>
              </a:rPr>
              <a:t>Fat also often "hides" in foods in the form of creamy, cheesy, or buttery sauces or dressings</a:t>
            </a:r>
          </a:p>
          <a:p>
            <a:pPr marL="0" indent="0" algn="ctr" rtl="0" fontAlgn="base">
              <a:buNone/>
            </a:pPr>
            <a:endParaRPr lang="en-US" sz="1400" dirty="0" smtClean="0">
              <a:latin typeface="+mj-lt"/>
            </a:endParaRPr>
          </a:p>
          <a:p>
            <a:pPr marL="0" indent="0" algn="ctr" rtl="0" fontAlgn="base">
              <a:buNone/>
            </a:pPr>
            <a:r>
              <a:rPr lang="en-US" sz="16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HEALTHY FATS </a:t>
            </a:r>
            <a:r>
              <a:rPr lang="en-US" sz="1400" b="1" dirty="0" smtClean="0">
                <a:latin typeface="+mj-lt"/>
              </a:rPr>
              <a:t>at the recommended daily amounts are an important part of a nutritious diet for both kids and adults</a:t>
            </a:r>
          </a:p>
          <a:p>
            <a:pPr marL="0" indent="0" algn="l" rtl="0" fontAlgn="base">
              <a:buNone/>
            </a:pPr>
            <a:endParaRPr lang="en-US" sz="1400" b="1" dirty="0" smtClean="0">
              <a:solidFill>
                <a:srgbClr val="FFFF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003240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706090"/>
          </a:xfrm>
        </p:spPr>
        <p:txBody>
          <a:bodyPr>
            <a:normAutofit fontScale="90000"/>
          </a:bodyPr>
          <a:lstStyle/>
          <a:p>
            <a:pPr rtl="0"/>
            <a:r>
              <a:rPr lang="en-US" b="1" dirty="0" smtClean="0">
                <a:solidFill>
                  <a:srgbClr val="FFFF00"/>
                </a:solidFill>
              </a:rPr>
              <a:t/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>Healthy fats</a:t>
            </a:r>
            <a:br>
              <a:rPr lang="en-US" b="1" dirty="0" smtClean="0">
                <a:solidFill>
                  <a:srgbClr val="FFFF00"/>
                </a:solidFill>
              </a:rPr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 fontAlgn="base">
              <a:buFont typeface="Wingdings" pitchFamily="2" charset="2"/>
              <a:buChar char="Ø"/>
            </a:pPr>
            <a:r>
              <a:rPr lang="en-US" dirty="0" smtClean="0"/>
              <a:t>Essential </a:t>
            </a:r>
            <a:r>
              <a:rPr lang="en-US" dirty="0"/>
              <a:t>for growth and development</a:t>
            </a:r>
          </a:p>
          <a:p>
            <a:pPr algn="l" rtl="0" fontAlgn="base">
              <a:buFont typeface="Wingdings" pitchFamily="2" charset="2"/>
              <a:buChar char="Ø"/>
            </a:pPr>
            <a:r>
              <a:rPr lang="en-US" dirty="0"/>
              <a:t>Help the brain and nervous system develop normally</a:t>
            </a:r>
          </a:p>
          <a:p>
            <a:pPr algn="l" rtl="0" fontAlgn="base">
              <a:buFont typeface="Wingdings" pitchFamily="2" charset="2"/>
              <a:buChar char="Ø"/>
            </a:pPr>
            <a:r>
              <a:rPr lang="en-US" dirty="0"/>
              <a:t>Supplying fuel for the body</a:t>
            </a:r>
          </a:p>
          <a:p>
            <a:pPr lvl="0" algn="l" rtl="0" fontAlgn="base">
              <a:buFont typeface="Wingdings" pitchFamily="2" charset="2"/>
              <a:buChar char="Ø"/>
            </a:pPr>
            <a:r>
              <a:rPr lang="en-US" dirty="0"/>
              <a:t>Absorb some vitamins (vitamins A, D, E, and K)</a:t>
            </a:r>
          </a:p>
          <a:p>
            <a:pPr lvl="0" algn="l" rtl="0" fontAlgn="base">
              <a:buFont typeface="Wingdings" pitchFamily="2" charset="2"/>
              <a:buChar char="Ø"/>
            </a:pPr>
            <a:r>
              <a:rPr lang="en-US" dirty="0"/>
              <a:t>Building blocks of hormones</a:t>
            </a:r>
          </a:p>
          <a:p>
            <a:pPr lvl="0" algn="l" rtl="0" fontAlgn="base">
              <a:buFont typeface="Wingdings" pitchFamily="2" charset="2"/>
              <a:buChar char="Ø"/>
            </a:pPr>
            <a:r>
              <a:rPr lang="en-US" dirty="0"/>
              <a:t>Insulate all nervous system tissues in the body</a:t>
            </a:r>
          </a:p>
          <a:p>
            <a:pPr lvl="0" algn="l" rtl="0" fontAlgn="base">
              <a:buFont typeface="Wingdings" pitchFamily="2" charset="2"/>
              <a:buChar char="Ø"/>
            </a:pPr>
            <a:r>
              <a:rPr lang="en-US" dirty="0"/>
              <a:t>Help people feel full, so they're less likely to overeat</a:t>
            </a:r>
          </a:p>
          <a:p>
            <a:pPr algn="l" rtl="0" fontAlgn="base">
              <a:buFont typeface="Wingdings" pitchFamily="2" charset="2"/>
              <a:buChar char="Ø"/>
            </a:pPr>
            <a:r>
              <a:rPr lang="en-US" dirty="0"/>
              <a:t>Fat is a great source of </a:t>
            </a:r>
            <a:r>
              <a:rPr lang="en-US" dirty="0" smtClean="0"/>
              <a:t>energy: 9 </a:t>
            </a:r>
            <a:r>
              <a:rPr lang="en-US" dirty="0" err="1" smtClean="0"/>
              <a:t>cal</a:t>
            </a:r>
            <a:r>
              <a:rPr lang="en-US" dirty="0" smtClean="0"/>
              <a:t>/gr</a:t>
            </a:r>
            <a:endParaRPr lang="en-US" dirty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11833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Type I diabetes</a:t>
            </a:r>
            <a:endParaRPr lang="fa-IR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00201"/>
            <a:ext cx="8147248" cy="2188839"/>
          </a:xfrm>
        </p:spPr>
        <p:txBody>
          <a:bodyPr>
            <a:normAutofit fontScale="70000" lnSpcReduction="20000"/>
          </a:bodyPr>
          <a:lstStyle/>
          <a:p>
            <a:pPr marL="0" indent="0" algn="ctr" rtl="0">
              <a:buNone/>
            </a:pPr>
            <a:r>
              <a:rPr lang="en-US" dirty="0" smtClean="0"/>
              <a:t>Child or teen has been diagnosed with type 1 diabetes</a:t>
            </a:r>
          </a:p>
          <a:p>
            <a:pPr marL="0" indent="0" algn="ctr" rtl="0">
              <a:buNone/>
            </a:pPr>
            <a:r>
              <a:rPr lang="en-US" dirty="0" smtClean="0"/>
              <a:t>▼</a:t>
            </a:r>
          </a:p>
          <a:p>
            <a:pPr marL="0" indent="0" algn="ctr" rtl="0">
              <a:buNone/>
            </a:pPr>
            <a:r>
              <a:rPr lang="en-US" dirty="0" smtClean="0"/>
              <a:t> Create a diabetes management plan </a:t>
            </a:r>
          </a:p>
          <a:p>
            <a:pPr marL="0" indent="0" algn="ctr" rtl="0">
              <a:buNone/>
            </a:pPr>
            <a:r>
              <a:rPr lang="en-US" dirty="0" smtClean="0"/>
              <a:t>▼ </a:t>
            </a:r>
          </a:p>
          <a:p>
            <a:pPr marL="0" indent="0" algn="ctr" rtl="0">
              <a:buNone/>
            </a:pPr>
            <a:r>
              <a:rPr lang="en-US" dirty="0" smtClean="0"/>
              <a:t>Stay healthy and active</a:t>
            </a:r>
            <a:r>
              <a:rPr lang="fa-IR" dirty="0" smtClean="0"/>
              <a:t> </a:t>
            </a:r>
            <a:endParaRPr lang="en-US" dirty="0" smtClean="0"/>
          </a:p>
          <a:p>
            <a:pPr marL="0" indent="0" algn="ctr" rtl="0">
              <a:buNone/>
            </a:pPr>
            <a:r>
              <a:rPr lang="fa-IR" dirty="0" smtClean="0"/>
              <a:t> </a:t>
            </a: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827584" y="3429000"/>
            <a:ext cx="7632848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en-US" sz="2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Type 1 diabetes treatment basics</a:t>
            </a:r>
            <a:r>
              <a:rPr lang="en-US" sz="2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:</a:t>
            </a:r>
          </a:p>
          <a:p>
            <a:pPr algn="ctr" rtl="0"/>
            <a:endParaRPr lang="en-US" sz="2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marL="285750" indent="-285750" algn="ctr" rtl="0">
              <a:buFont typeface="Wingdings" pitchFamily="2" charset="2"/>
              <a:buChar char="Ø"/>
            </a:pPr>
            <a:r>
              <a:rPr lang="en-US" dirty="0"/>
              <a:t>Glucose is the main source of energy for the body's cells </a:t>
            </a:r>
          </a:p>
          <a:p>
            <a:pPr marL="285750" indent="-285750" algn="ctr" rtl="0">
              <a:buFont typeface="Wingdings" pitchFamily="2" charset="2"/>
              <a:buChar char="Ø"/>
            </a:pPr>
            <a:r>
              <a:rPr lang="en-US" dirty="0"/>
              <a:t>Insulin allows the glucose to get into the cells</a:t>
            </a:r>
          </a:p>
          <a:p>
            <a:pPr marL="285750" indent="-285750" algn="ctr" rtl="0">
              <a:buFont typeface="Wingdings" pitchFamily="2" charset="2"/>
              <a:buChar char="Ø"/>
            </a:pPr>
            <a:r>
              <a:rPr lang="en-US" dirty="0"/>
              <a:t>In type 1 diabetes, the body can no longer make insulin</a:t>
            </a:r>
          </a:p>
          <a:p>
            <a:pPr algn="ctr" rtl="0"/>
            <a:r>
              <a:rPr lang="en-US" dirty="0"/>
              <a:t>▼</a:t>
            </a:r>
          </a:p>
          <a:p>
            <a:pPr algn="ctr" rtl="0"/>
            <a:r>
              <a:rPr lang="en-US" dirty="0"/>
              <a:t>Glucose can't get into the body's cells</a:t>
            </a:r>
          </a:p>
          <a:p>
            <a:pPr algn="ctr" rtl="0"/>
            <a:r>
              <a:rPr lang="en-US" dirty="0"/>
              <a:t>▼</a:t>
            </a:r>
          </a:p>
          <a:p>
            <a:pPr algn="ctr" rtl="0"/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/>
              </a:rPr>
              <a:t>↑</a:t>
            </a:r>
            <a:r>
              <a:rPr 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blood glucose level rise</a:t>
            </a:r>
            <a:endParaRPr lang="fa-I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0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418770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  <a:t>What Kinds of Fats Are in Food?</a:t>
            </a:r>
            <a:br>
              <a:rPr lang="en-US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</a:br>
            <a:endParaRPr lang="fa-IR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2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0000" endA="300" endPos="50000" dist="29997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19256" cy="4857403"/>
          </a:xfrm>
        </p:spPr>
        <p:txBody>
          <a:bodyPr>
            <a:normAutofit fontScale="47500" lnSpcReduction="20000"/>
          </a:bodyPr>
          <a:lstStyle/>
          <a:p>
            <a:pPr marL="0" indent="0" algn="l" rtl="0" fontAlgn="base">
              <a:buNone/>
            </a:pPr>
            <a:r>
              <a:rPr lang="en-US" sz="3400" b="1" dirty="0" smtClean="0">
                <a:solidFill>
                  <a:srgbClr val="FFFF00"/>
                </a:solidFill>
                <a:latin typeface="+mj-lt"/>
              </a:rPr>
              <a:t>1</a:t>
            </a:r>
            <a:r>
              <a:rPr lang="en-US" sz="3400" b="1" dirty="0">
                <a:solidFill>
                  <a:srgbClr val="FFFF00"/>
                </a:solidFill>
                <a:latin typeface="+mj-lt"/>
              </a:rPr>
              <a:t>. Unsaturated fats:</a:t>
            </a:r>
            <a:r>
              <a:rPr lang="en-US" dirty="0">
                <a:latin typeface="+mj-lt"/>
              </a:rPr>
              <a:t> </a:t>
            </a:r>
            <a:r>
              <a:rPr lang="en-US" dirty="0" smtClean="0">
                <a:latin typeface="+mj-lt"/>
              </a:rPr>
              <a:t>plant </a:t>
            </a:r>
            <a:r>
              <a:rPr lang="en-US" dirty="0">
                <a:latin typeface="+mj-lt"/>
              </a:rPr>
              <a:t>foods and </a:t>
            </a:r>
            <a:r>
              <a:rPr lang="en-US" dirty="0" smtClean="0">
                <a:latin typeface="+mj-lt"/>
              </a:rPr>
              <a:t>fish(neutral </a:t>
            </a:r>
            <a:r>
              <a:rPr lang="en-US" dirty="0">
                <a:latin typeface="+mj-lt"/>
              </a:rPr>
              <a:t>or even beneficial to </a:t>
            </a:r>
            <a:r>
              <a:rPr lang="en-US" dirty="0" smtClean="0">
                <a:latin typeface="+mj-lt"/>
              </a:rPr>
              <a:t>heart</a:t>
            </a:r>
            <a:r>
              <a:rPr lang="en-US" dirty="0">
                <a:latin typeface="+mj-lt"/>
              </a:rPr>
              <a:t> </a:t>
            </a:r>
            <a:r>
              <a:rPr lang="en-US" dirty="0" smtClean="0">
                <a:latin typeface="+mj-lt"/>
              </a:rPr>
              <a:t>health):</a:t>
            </a:r>
            <a:endParaRPr lang="en-US" dirty="0">
              <a:latin typeface="+mj-lt"/>
            </a:endParaRPr>
          </a:p>
          <a:p>
            <a:pPr lvl="0" algn="l" rtl="0" fontAlgn="base">
              <a:buFont typeface="Wingdings" pitchFamily="2" charset="2"/>
              <a:buChar char="Ø"/>
            </a:pPr>
            <a:r>
              <a:rPr lang="en-US" sz="3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Monounsaturated</a:t>
            </a:r>
            <a:r>
              <a:rPr lang="en-US" dirty="0" smtClean="0">
                <a:latin typeface="+mj-lt"/>
              </a:rPr>
              <a:t>: avocados, olive</a:t>
            </a:r>
            <a:r>
              <a:rPr lang="en-US" dirty="0">
                <a:latin typeface="+mj-lt"/>
              </a:rPr>
              <a:t>, peanut, </a:t>
            </a:r>
            <a:r>
              <a:rPr lang="en-US" dirty="0" smtClean="0">
                <a:latin typeface="+mj-lt"/>
              </a:rPr>
              <a:t>canola </a:t>
            </a:r>
            <a:r>
              <a:rPr lang="en-US" dirty="0">
                <a:latin typeface="+mj-lt"/>
              </a:rPr>
              <a:t>oils</a:t>
            </a:r>
          </a:p>
          <a:p>
            <a:pPr lvl="0" algn="l" rtl="0" fontAlgn="base">
              <a:buFont typeface="Wingdings" pitchFamily="2" charset="2"/>
              <a:buChar char="Ø"/>
            </a:pPr>
            <a:r>
              <a:rPr lang="en-US" sz="3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Polyunsaturated</a:t>
            </a:r>
            <a:r>
              <a:rPr lang="en-US" dirty="0" smtClean="0">
                <a:latin typeface="+mj-lt"/>
              </a:rPr>
              <a:t>: most </a:t>
            </a:r>
            <a:r>
              <a:rPr lang="en-US" dirty="0">
                <a:latin typeface="+mj-lt"/>
              </a:rPr>
              <a:t>vegetable oils</a:t>
            </a:r>
          </a:p>
          <a:p>
            <a:pPr marL="0" lvl="0" indent="0" algn="l" rtl="0" fontAlgn="base">
              <a:buNone/>
            </a:pPr>
            <a:r>
              <a:rPr lang="en-US" b="1" dirty="0" smtClean="0">
                <a:latin typeface="+mj-lt"/>
              </a:rPr>
              <a:t>                              omega-3 </a:t>
            </a:r>
            <a:r>
              <a:rPr lang="en-US" b="1" dirty="0">
                <a:latin typeface="+mj-lt"/>
              </a:rPr>
              <a:t>fatty </a:t>
            </a:r>
            <a:r>
              <a:rPr lang="en-US" b="1" dirty="0" smtClean="0">
                <a:latin typeface="+mj-lt"/>
              </a:rPr>
              <a:t>acids</a:t>
            </a:r>
            <a:r>
              <a:rPr lang="en-US" dirty="0" smtClean="0">
                <a:latin typeface="+mj-lt"/>
              </a:rPr>
              <a:t>( polyunsaturated </a:t>
            </a:r>
            <a:r>
              <a:rPr lang="en-US" dirty="0">
                <a:latin typeface="+mj-lt"/>
              </a:rPr>
              <a:t>fat </a:t>
            </a:r>
            <a:r>
              <a:rPr lang="en-US" dirty="0" smtClean="0">
                <a:latin typeface="+mj-lt"/>
              </a:rPr>
              <a:t>in </a:t>
            </a:r>
            <a:r>
              <a:rPr lang="en-US" dirty="0">
                <a:latin typeface="+mj-lt"/>
              </a:rPr>
              <a:t>oily fish like tuna and </a:t>
            </a:r>
            <a:r>
              <a:rPr lang="en-US" dirty="0" smtClean="0">
                <a:latin typeface="+mj-lt"/>
              </a:rPr>
              <a:t>salmon)</a:t>
            </a:r>
            <a:endParaRPr lang="en-US" dirty="0">
              <a:latin typeface="+mj-lt"/>
            </a:endParaRPr>
          </a:p>
          <a:p>
            <a:pPr marL="0" indent="0" algn="l" rtl="0" fontAlgn="base">
              <a:buNone/>
            </a:pPr>
            <a:r>
              <a:rPr lang="en-US" sz="3400" b="1" dirty="0">
                <a:solidFill>
                  <a:srgbClr val="FFFF00"/>
                </a:solidFill>
                <a:latin typeface="+mj-lt"/>
              </a:rPr>
              <a:t>2. Saturated fats:</a:t>
            </a:r>
            <a:r>
              <a:rPr lang="en-US" dirty="0">
                <a:solidFill>
                  <a:srgbClr val="FFFF00"/>
                </a:solidFill>
                <a:latin typeface="+mj-lt"/>
              </a:rPr>
              <a:t> </a:t>
            </a:r>
            <a:endParaRPr lang="en-US" dirty="0" smtClean="0">
              <a:solidFill>
                <a:srgbClr val="FFFF00"/>
              </a:solidFill>
              <a:latin typeface="+mj-lt"/>
            </a:endParaRPr>
          </a:p>
          <a:p>
            <a:pPr algn="l" rtl="0" fontAlgn="base"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Meat , animal products[ butter, shortening, lard, cheese, milk (except skim or nonfat)]</a:t>
            </a:r>
          </a:p>
          <a:p>
            <a:pPr algn="l" rtl="0" fontAlgn="base"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Coconut </a:t>
            </a:r>
            <a:r>
              <a:rPr lang="en-US" dirty="0">
                <a:latin typeface="+mj-lt"/>
              </a:rPr>
              <a:t>oil </a:t>
            </a:r>
            <a:endParaRPr lang="en-US" dirty="0" smtClean="0">
              <a:latin typeface="+mj-lt"/>
            </a:endParaRPr>
          </a:p>
          <a:p>
            <a:pPr marL="0" indent="0" algn="l" rtl="0" fontAlgn="base">
              <a:buNone/>
            </a:pPr>
            <a:r>
              <a:rPr lang="en-US" sz="3400" b="1" dirty="0" smtClean="0">
                <a:solidFill>
                  <a:srgbClr val="FFFF00"/>
                </a:solidFill>
                <a:latin typeface="+mj-lt"/>
              </a:rPr>
              <a:t>3</a:t>
            </a:r>
            <a:r>
              <a:rPr lang="en-US" sz="3400" b="1" dirty="0">
                <a:solidFill>
                  <a:srgbClr val="FFFF00"/>
                </a:solidFill>
                <a:latin typeface="+mj-lt"/>
              </a:rPr>
              <a:t>. Trans fats:</a:t>
            </a:r>
            <a:r>
              <a:rPr lang="en-US" sz="3400" dirty="0">
                <a:solidFill>
                  <a:srgbClr val="FFFF00"/>
                </a:solidFill>
                <a:latin typeface="+mj-lt"/>
              </a:rPr>
              <a:t> </a:t>
            </a:r>
            <a:endParaRPr lang="en-US" sz="3400" dirty="0" smtClean="0">
              <a:solidFill>
                <a:srgbClr val="FFFF00"/>
              </a:solidFill>
              <a:latin typeface="+mj-lt"/>
            </a:endParaRPr>
          </a:p>
          <a:p>
            <a:pPr algn="l" rtl="0" fontAlgn="base"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Hydrogenated vegetable </a:t>
            </a:r>
            <a:r>
              <a:rPr lang="en-US" dirty="0">
                <a:latin typeface="+mj-lt"/>
              </a:rPr>
              <a:t>oils (</a:t>
            </a:r>
            <a:r>
              <a:rPr lang="en-US" dirty="0" smtClean="0">
                <a:latin typeface="+mj-lt"/>
              </a:rPr>
              <a:t>partially </a:t>
            </a:r>
            <a:r>
              <a:rPr lang="en-US" dirty="0">
                <a:latin typeface="+mj-lt"/>
              </a:rPr>
              <a:t>hydrogenated" oils on the ingredient </a:t>
            </a:r>
            <a:r>
              <a:rPr lang="en-US" dirty="0" smtClean="0">
                <a:latin typeface="+mj-lt"/>
              </a:rPr>
              <a:t>list)</a:t>
            </a:r>
            <a:endParaRPr lang="en-US" dirty="0">
              <a:latin typeface="+mj-lt"/>
            </a:endParaRPr>
          </a:p>
          <a:p>
            <a:pPr marL="0" indent="0" algn="l" rtl="0" fontAlgn="base">
              <a:buNone/>
            </a:pPr>
            <a:endParaRPr lang="en-US" b="1" dirty="0" smtClean="0">
              <a:latin typeface="+mj-lt"/>
            </a:endParaRPr>
          </a:p>
          <a:p>
            <a:pPr marL="0" indent="0" algn="l" rtl="0" fontAlgn="base">
              <a:buNone/>
            </a:pPr>
            <a:r>
              <a:rPr lang="en-US" sz="3400" b="1" dirty="0" smtClean="0">
                <a:solidFill>
                  <a:srgbClr val="FFFF00"/>
                </a:solidFill>
                <a:latin typeface="+mj-lt"/>
              </a:rPr>
              <a:t>How </a:t>
            </a:r>
            <a:r>
              <a:rPr lang="en-US" sz="3400" b="1" dirty="0">
                <a:solidFill>
                  <a:srgbClr val="FFFF00"/>
                </a:solidFill>
                <a:latin typeface="+mj-lt"/>
              </a:rPr>
              <a:t>Are Fats Listed on Labels?</a:t>
            </a:r>
          </a:p>
          <a:p>
            <a:pPr lvl="0" algn="l" rtl="0" fontAlgn="base">
              <a:buFont typeface="Wingdings" pitchFamily="2" charset="2"/>
              <a:buChar char="Ø"/>
            </a:pPr>
            <a:r>
              <a:rPr lang="en-US" b="1" dirty="0" smtClean="0">
                <a:latin typeface="+mj-lt"/>
              </a:rPr>
              <a:t>Fat-free</a:t>
            </a:r>
            <a:r>
              <a:rPr lang="en-US" dirty="0" smtClean="0">
                <a:latin typeface="+mj-lt"/>
              </a:rPr>
              <a:t> foods : no more than </a:t>
            </a:r>
            <a:r>
              <a:rPr lang="en-US" sz="3400" b="1" u="sng" dirty="0" smtClean="0">
                <a:latin typeface="+mj-lt"/>
              </a:rPr>
              <a:t>0.5 gr </a:t>
            </a:r>
            <a:r>
              <a:rPr lang="en-US" dirty="0" smtClean="0">
                <a:latin typeface="+mj-lt"/>
              </a:rPr>
              <a:t>of fat per serving</a:t>
            </a:r>
          </a:p>
          <a:p>
            <a:pPr lvl="0" algn="l" rtl="0" fontAlgn="base">
              <a:buFont typeface="Wingdings" pitchFamily="2" charset="2"/>
              <a:buChar char="Ø"/>
            </a:pPr>
            <a:r>
              <a:rPr lang="en-US" b="1" dirty="0" smtClean="0">
                <a:latin typeface="+mj-lt"/>
              </a:rPr>
              <a:t>Low-fat</a:t>
            </a:r>
            <a:r>
              <a:rPr lang="en-US" dirty="0" smtClean="0">
                <a:latin typeface="+mj-lt"/>
              </a:rPr>
              <a:t> foods : </a:t>
            </a:r>
            <a:r>
              <a:rPr lang="en-US" sz="3400" b="1" u="sng" dirty="0" smtClean="0">
                <a:latin typeface="+mj-lt"/>
              </a:rPr>
              <a:t>3 gr </a:t>
            </a:r>
            <a:r>
              <a:rPr lang="en-US" dirty="0" smtClean="0">
                <a:latin typeface="+mj-lt"/>
              </a:rPr>
              <a:t>of fat or less per serving</a:t>
            </a:r>
          </a:p>
          <a:p>
            <a:pPr algn="l" rtl="0" fontAlgn="base"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Reduced-fat and light (lite) foods: light (lite) and reduced-fat foods may still be high in fat</a:t>
            </a:r>
          </a:p>
          <a:p>
            <a:pPr marL="0" lvl="0" indent="0" algn="ctr" rtl="0" fontAlgn="base">
              <a:buNone/>
            </a:pPr>
            <a:r>
              <a:rPr lang="en-US" dirty="0" smtClean="0">
                <a:latin typeface="+mj-lt"/>
              </a:rPr>
              <a:t>A</a:t>
            </a:r>
            <a:r>
              <a:rPr lang="en-US" dirty="0">
                <a:latin typeface="+mj-lt"/>
              </a:rPr>
              <a:t> </a:t>
            </a:r>
            <a:r>
              <a:rPr lang="en-US" b="1" dirty="0">
                <a:latin typeface="+mj-lt"/>
              </a:rPr>
              <a:t>light (lite) food</a:t>
            </a:r>
            <a:r>
              <a:rPr lang="en-US" dirty="0">
                <a:latin typeface="+mj-lt"/>
              </a:rPr>
              <a:t> must contain </a:t>
            </a:r>
            <a:r>
              <a:rPr lang="en-US" sz="3400" b="1" u="sng" dirty="0">
                <a:latin typeface="+mj-lt"/>
              </a:rPr>
              <a:t>50% less fat or one third </a:t>
            </a:r>
            <a:r>
              <a:rPr lang="en-US" dirty="0">
                <a:latin typeface="+mj-lt"/>
              </a:rPr>
              <a:t>fewer </a:t>
            </a:r>
            <a:r>
              <a:rPr lang="en-US" dirty="0" smtClean="0">
                <a:latin typeface="+mj-lt"/>
              </a:rPr>
              <a:t>calories</a:t>
            </a:r>
          </a:p>
          <a:p>
            <a:pPr marL="0" lvl="0" indent="0" algn="ctr" rtl="0" fontAlgn="base">
              <a:buNone/>
            </a:pPr>
            <a:r>
              <a:rPr lang="en-US" dirty="0" smtClean="0">
                <a:latin typeface="+mj-lt"/>
              </a:rPr>
              <a:t> </a:t>
            </a:r>
            <a:r>
              <a:rPr lang="en-US" dirty="0">
                <a:latin typeface="+mj-lt"/>
              </a:rPr>
              <a:t>per serving than the regular version of that </a:t>
            </a:r>
            <a:r>
              <a:rPr lang="en-US" dirty="0" smtClean="0">
                <a:latin typeface="+mj-lt"/>
              </a:rPr>
              <a:t>food</a:t>
            </a:r>
            <a:endParaRPr lang="en-US" dirty="0">
              <a:latin typeface="+mj-lt"/>
            </a:endParaRPr>
          </a:p>
          <a:p>
            <a:pPr marL="0" indent="0" algn="ctr" rtl="0" fontAlgn="base">
              <a:buNone/>
            </a:pPr>
            <a:r>
              <a:rPr lang="en-US" sz="3400" b="1" i="1" dirty="0" smtClean="0">
                <a:solidFill>
                  <a:srgbClr val="FF0000"/>
                </a:solidFill>
                <a:latin typeface="+mj-lt"/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1043608" y="5401856"/>
            <a:ext cx="7200800" cy="61555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lvl="0" algn="ctr" rtl="0" fontAlgn="base">
              <a:spcBef>
                <a:spcPct val="20000"/>
              </a:spcBef>
            </a:pPr>
            <a:r>
              <a:rPr lang="en-US" sz="3400" b="1" i="1" dirty="0">
                <a:solidFill>
                  <a:srgbClr val="C00000"/>
                </a:solidFill>
                <a:latin typeface="Arial"/>
              </a:rPr>
              <a:t>Don't Expect The Label To Tell All</a:t>
            </a:r>
          </a:p>
        </p:txBody>
      </p:sp>
    </p:spTree>
    <p:extLst>
      <p:ext uri="{BB962C8B-B14F-4D97-AF65-F5344CB8AC3E}">
        <p14:creationId xmlns:p14="http://schemas.microsoft.com/office/powerpoint/2010/main" val="3933124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5000" endA="300" endPos="45500" dir="5400000" sy="-100000" algn="bl" rotWithShape="0"/>
                </a:effectLst>
              </a:rPr>
              <a:t>Treatment Goals For Diabetic Children </a:t>
            </a:r>
            <a:endParaRPr lang="fa-IR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5000" endA="300" endPos="45500" dir="5400000" sy="-100000" algn="bl" rotWithShape="0"/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71599" y="1772816"/>
            <a:ext cx="7436693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l" rtl="0">
              <a:buFont typeface="Wingdings" pitchFamily="2" charset="2"/>
              <a:buChar char="Ø"/>
            </a:pPr>
            <a:r>
              <a:rPr lang="en-US" dirty="0" smtClean="0"/>
              <a:t>Helps them have </a:t>
            </a:r>
            <a:r>
              <a:rPr lang="en-US" dirty="0" err="1" smtClean="0"/>
              <a:t>nl</a:t>
            </a:r>
            <a:r>
              <a:rPr lang="en-US" dirty="0" smtClean="0"/>
              <a:t> physical and emotional growth and development</a:t>
            </a:r>
          </a:p>
          <a:p>
            <a:pPr marL="285750" indent="-285750" algn="l" rtl="0">
              <a:buFont typeface="Wingdings" pitchFamily="2" charset="2"/>
              <a:buChar char="Ø"/>
            </a:pPr>
            <a:r>
              <a:rPr lang="en-US" dirty="0" smtClean="0"/>
              <a:t>Prevents short- and long-term health problems</a:t>
            </a:r>
          </a:p>
          <a:p>
            <a:pPr marL="285750" indent="-285750" algn="l" rtl="0">
              <a:buFont typeface="Wingdings" pitchFamily="2" charset="2"/>
              <a:buChar char="Ø"/>
            </a:pPr>
            <a:r>
              <a:rPr lang="en-US" dirty="0" smtClean="0"/>
              <a:t>Keep BS within </a:t>
            </a:r>
            <a:r>
              <a:rPr lang="en-US" dirty="0"/>
              <a:t>their goal range as much as </a:t>
            </a:r>
            <a:r>
              <a:rPr lang="en-US" dirty="0" smtClean="0"/>
              <a:t>possible</a:t>
            </a:r>
            <a:endParaRPr lang="en-US" dirty="0"/>
          </a:p>
          <a:p>
            <a:pPr algn="l" rtl="0"/>
            <a:r>
              <a:rPr lang="fa-IR" dirty="0"/>
              <a:t> </a:t>
            </a:r>
            <a:endParaRPr lang="en-US" dirty="0"/>
          </a:p>
          <a:p>
            <a:pPr algn="ctr" rtl="0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  <a:t>Kids With Type 1 Diabetes Need To</a:t>
            </a:r>
            <a:r>
              <a:rPr lang="fa-I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  <a:t>:</a:t>
            </a:r>
            <a:endParaRPr lang="en-US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  <a:reflection blurRad="6350" stA="50000" endA="300" endPos="50000" dist="29997" dir="5400000" sy="-100000" algn="bl" rotWithShape="0"/>
              </a:effectLst>
            </a:endParaRPr>
          </a:p>
          <a:p>
            <a:pPr algn="l" rtl="0"/>
            <a:r>
              <a:rPr lang="fa-IR" dirty="0"/>
              <a:t> </a:t>
            </a:r>
            <a:endParaRPr lang="en-US" dirty="0"/>
          </a:p>
          <a:p>
            <a:pPr marL="285750" indent="-285750" algn="l" rtl="0">
              <a:buFont typeface="Wingdings" pitchFamily="2" charset="2"/>
              <a:buChar char="Ø"/>
            </a:pPr>
            <a:r>
              <a:rPr lang="en-US" dirty="0" smtClean="0"/>
              <a:t>Take insulin as prescribed</a:t>
            </a:r>
          </a:p>
          <a:p>
            <a:pPr marL="285750" indent="-285750" algn="l" rtl="0">
              <a:buFont typeface="Wingdings" pitchFamily="2" charset="2"/>
              <a:buChar char="Ø"/>
            </a:pPr>
            <a:r>
              <a:rPr lang="en-US" dirty="0" smtClean="0"/>
              <a:t>Eat a healthy, balanced diet with accurate carbohydrate counts</a:t>
            </a:r>
          </a:p>
          <a:p>
            <a:pPr marL="285750" indent="-285750" algn="l" rtl="0">
              <a:buFont typeface="Wingdings" pitchFamily="2" charset="2"/>
              <a:buChar char="Ø"/>
            </a:pPr>
            <a:r>
              <a:rPr lang="en-US" dirty="0" smtClean="0"/>
              <a:t>Check BS as prescribed</a:t>
            </a:r>
          </a:p>
          <a:p>
            <a:pPr marL="285750" indent="-285750" algn="l" rtl="0">
              <a:buFont typeface="Wingdings" pitchFamily="2" charset="2"/>
              <a:buChar char="Ø"/>
            </a:pPr>
            <a:r>
              <a:rPr lang="en-US" dirty="0" smtClean="0"/>
              <a:t>Get regular physical activity</a:t>
            </a:r>
          </a:p>
          <a:p>
            <a:pPr marL="285750" indent="-285750" algn="l" rtl="0">
              <a:buFont typeface="Wingdings" pitchFamily="2" charset="2"/>
              <a:buChar char="Ø"/>
            </a:pPr>
            <a:r>
              <a:rPr lang="en-US" dirty="0" smtClean="0"/>
              <a:t>There's no cure for IDDM ► kids with IDDM need </a:t>
            </a:r>
            <a:r>
              <a:rPr lang="en-US" dirty="0" err="1" smtClean="0"/>
              <a:t>Tx</a:t>
            </a:r>
            <a:r>
              <a:rPr lang="en-US" dirty="0" smtClean="0"/>
              <a:t> for the rest of their lives</a:t>
            </a:r>
          </a:p>
          <a:p>
            <a:pPr marL="285750" indent="-285750" algn="l" rtl="0">
              <a:buFont typeface="Wingdings" pitchFamily="2" charset="2"/>
              <a:buChar char="Ø"/>
            </a:pPr>
            <a:r>
              <a:rPr lang="en-US" dirty="0" smtClean="0"/>
              <a:t>With proper care, they should look and feel healthy and go on to live long, productive lives</a:t>
            </a:r>
            <a:r>
              <a:rPr lang="en-US" dirty="0"/>
              <a:t>, just like other </a:t>
            </a:r>
            <a:r>
              <a:rPr lang="en-US" dirty="0" smtClean="0"/>
              <a:t>kids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530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  <a:t>Insulin </a:t>
            </a:r>
            <a:endParaRPr lang="fa-IR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2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0000" endA="300" endPos="50000" dist="29997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>
              <a:buFont typeface="Wingdings" pitchFamily="2" charset="2"/>
              <a:buChar char="Ø"/>
            </a:pPr>
            <a:r>
              <a:rPr lang="en-US" b="1" dirty="0">
                <a:ln w="18000">
                  <a:solidFill>
                    <a:srgbClr val="FFFF00"/>
                  </a:solidFill>
                  <a:prstDash val="solid"/>
                  <a:miter lim="800000"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INSULIN </a:t>
            </a:r>
            <a:r>
              <a:rPr lang="en-US" dirty="0" smtClean="0"/>
              <a:t>is </a:t>
            </a:r>
            <a:r>
              <a:rPr lang="en-US" dirty="0"/>
              <a:t>the only medicine that can keep their </a:t>
            </a:r>
            <a:r>
              <a:rPr lang="en-US" b="1" dirty="0" smtClean="0">
                <a:solidFill>
                  <a:srgbClr val="FF0000"/>
                </a:solidFill>
              </a:rPr>
              <a:t>BS</a:t>
            </a:r>
            <a:r>
              <a:rPr lang="en-US" dirty="0" smtClean="0"/>
              <a:t> in </a:t>
            </a:r>
            <a:r>
              <a:rPr lang="en-US" dirty="0"/>
              <a:t>a healthy </a:t>
            </a:r>
            <a:r>
              <a:rPr lang="en-US" dirty="0" smtClean="0"/>
              <a:t>range</a:t>
            </a:r>
            <a:endParaRPr lang="en-US" dirty="0"/>
          </a:p>
          <a:p>
            <a:pPr algn="l" rtl="0"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FF0000"/>
                </a:solidFill>
              </a:rPr>
              <a:t>Now</a:t>
            </a:r>
            <a:r>
              <a:rPr lang="en-US" dirty="0" smtClean="0"/>
              <a:t> the only way to get </a:t>
            </a:r>
            <a:r>
              <a:rPr lang="en-US" b="1" dirty="0" smtClean="0">
                <a:ln w="18000">
                  <a:solidFill>
                    <a:srgbClr val="FFFF00"/>
                  </a:solidFill>
                  <a:prstDash val="solid"/>
                  <a:miter lim="800000"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INSULIN</a:t>
            </a:r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dirty="0" smtClean="0"/>
              <a:t>into the body is by injection with </a:t>
            </a:r>
            <a:r>
              <a:rPr lang="en-US" dirty="0"/>
              <a:t>a needle or with an insulin </a:t>
            </a:r>
            <a:r>
              <a:rPr lang="en-US" dirty="0" smtClean="0"/>
              <a:t>pump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Unless </a:t>
            </a:r>
            <a:r>
              <a:rPr lang="en-US" dirty="0"/>
              <a:t>they're using an 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insulin pump</a:t>
            </a:r>
            <a:r>
              <a:rPr lang="en-US" dirty="0"/>
              <a:t>, most kids need two or more injections every day to keep </a:t>
            </a:r>
            <a:r>
              <a:rPr lang="en-US" b="1" dirty="0">
                <a:solidFill>
                  <a:srgbClr val="FF0000"/>
                </a:solidFill>
              </a:rPr>
              <a:t>BS</a:t>
            </a:r>
            <a:r>
              <a:rPr lang="en-US" dirty="0" smtClean="0"/>
              <a:t> under control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Two </a:t>
            </a:r>
            <a:r>
              <a:rPr lang="en-US" dirty="0"/>
              <a:t>different types of </a:t>
            </a:r>
            <a:r>
              <a:rPr lang="en-US" b="1" dirty="0" smtClean="0">
                <a:ln w="18000">
                  <a:solidFill>
                    <a:srgbClr val="FFFF00"/>
                  </a:solidFill>
                  <a:prstDash val="solid"/>
                  <a:miter lim="800000"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INSULIN</a:t>
            </a:r>
          </a:p>
          <a:p>
            <a:pPr marL="0" indent="0" algn="l" rtl="0">
              <a:buNone/>
            </a:pPr>
            <a:r>
              <a:rPr lang="en-US" b="1" dirty="0">
                <a:ln w="18000">
                  <a:solidFill>
                    <a:srgbClr val="FFFF00"/>
                  </a:solidFill>
                  <a:prstDash val="solid"/>
                  <a:miter lim="800000"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b="1" dirty="0" smtClean="0">
                <a:ln w="18000">
                  <a:solidFill>
                    <a:srgbClr val="FFFF00"/>
                  </a:solidFill>
                  <a:prstDash val="solid"/>
                  <a:miter lim="800000"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</a:t>
            </a:r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dirty="0" smtClean="0"/>
              <a:t>are </a:t>
            </a:r>
            <a:r>
              <a:rPr lang="en-US" dirty="0"/>
              <a:t>needed to handle </a:t>
            </a:r>
            <a:r>
              <a:rPr lang="en-US" b="1" dirty="0">
                <a:solidFill>
                  <a:srgbClr val="FF0000"/>
                </a:solidFill>
              </a:rPr>
              <a:t>BS </a:t>
            </a:r>
            <a:r>
              <a:rPr lang="en-US" dirty="0" smtClean="0"/>
              <a:t>needs</a:t>
            </a:r>
          </a:p>
          <a:p>
            <a:pPr algn="l" rtl="0">
              <a:buFont typeface="Wingdings" pitchFamily="2" charset="2"/>
              <a:buChar char="Ø"/>
            </a:pPr>
            <a:endParaRPr lang="fa-IR" dirty="0"/>
          </a:p>
        </p:txBody>
      </p:sp>
      <p:pic>
        <p:nvPicPr>
          <p:cNvPr id="1026" name="Picture 2" descr="C:\Users\Ariston\Desktop\diabetes\diabetes 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509120"/>
            <a:ext cx="2600325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5615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620688"/>
            <a:ext cx="8291264" cy="5505475"/>
          </a:xfrm>
        </p:spPr>
        <p:txBody>
          <a:bodyPr/>
          <a:lstStyle/>
          <a:p>
            <a:pPr algn="l" rtl="0">
              <a:buFont typeface="Wingdings" pitchFamily="2" charset="2"/>
              <a:buChar char="Ø"/>
            </a:pPr>
            <a:r>
              <a:rPr lang="en-US" b="1" dirty="0">
                <a:ln w="18000">
                  <a:solidFill>
                    <a:srgbClr val="FFFF00"/>
                  </a:solidFill>
                  <a:prstDash val="solid"/>
                  <a:miter lim="800000"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INSULIN</a:t>
            </a:r>
            <a:r>
              <a:rPr lang="en-US" dirty="0"/>
              <a:t> is injected into the fatty layer under the skin of the abdomen, hips/buttocks, arms, or thighs</a:t>
            </a:r>
          </a:p>
          <a:p>
            <a:pPr algn="l" rtl="0">
              <a:buFont typeface="Wingdings" pitchFamily="2" charset="2"/>
              <a:buChar char="Ø"/>
            </a:pPr>
            <a:endParaRPr lang="en-US" dirty="0"/>
          </a:p>
          <a:p>
            <a:endParaRPr lang="fa-I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3159" y="2492896"/>
            <a:ext cx="4876117" cy="3718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5684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Eating meals at regular times</a:t>
            </a:r>
            <a:endParaRPr lang="fa-IR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2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 rtl="0">
              <a:buNone/>
            </a:pPr>
            <a:r>
              <a:rPr lang="en-US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 be a challenge for older kids and teens, whose school, sleep, and social schedules often vary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Healthy </a:t>
            </a:r>
            <a:r>
              <a:rPr lang="en-US" dirty="0"/>
              <a:t>Eating and Following a </a:t>
            </a:r>
            <a:endParaRPr lang="en-US" dirty="0" smtClean="0"/>
          </a:p>
          <a:p>
            <a:pPr marL="0" indent="0" algn="l" rtl="0">
              <a:buNone/>
            </a:pPr>
            <a:r>
              <a:rPr lang="en-US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Meal Plan</a:t>
            </a:r>
            <a:endParaRPr lang="en-US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rtl="0">
              <a:buFont typeface="Wingdings" pitchFamily="2" charset="2"/>
              <a:buChar char="Ø"/>
            </a:pPr>
            <a:r>
              <a:rPr lang="en-US" dirty="0"/>
              <a:t>Eating a balanced diet and following </a:t>
            </a:r>
          </a:p>
          <a:p>
            <a:pPr marL="0" indent="0" algn="l" rtl="0">
              <a:buNone/>
            </a:pPr>
            <a:r>
              <a:rPr lang="en-US" dirty="0" smtClean="0"/>
              <a:t>a </a:t>
            </a:r>
            <a:r>
              <a:rPr lang="en-US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Meal Plan</a:t>
            </a:r>
          </a:p>
          <a:p>
            <a:pPr marL="0" indent="0" algn="l" rtl="0">
              <a:buNone/>
            </a:pPr>
            <a:endParaRPr lang="en-US" dirty="0" smtClean="0"/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Kids </a:t>
            </a:r>
            <a:r>
              <a:rPr lang="en-US" dirty="0"/>
              <a:t>with diabetes benefit from the same </a:t>
            </a:r>
            <a:endParaRPr lang="en-US" dirty="0" smtClean="0"/>
          </a:p>
          <a:p>
            <a:pPr marL="0" indent="0" algn="l" rtl="0">
              <a:buNone/>
            </a:pPr>
            <a:r>
              <a:rPr lang="en-US" dirty="0" smtClean="0"/>
              <a:t>kind </a:t>
            </a:r>
            <a:r>
              <a:rPr lang="en-US" dirty="0"/>
              <a:t>of healthy diet as those without diabetes </a:t>
            </a:r>
            <a:endParaRPr lang="en-US" dirty="0" smtClean="0"/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Variety of </a:t>
            </a:r>
            <a:r>
              <a:rPr lang="en-US" dirty="0"/>
              <a:t>healthy foods that help the body grow and work </a:t>
            </a:r>
            <a:r>
              <a:rPr lang="en-US" dirty="0" smtClean="0"/>
              <a:t>properly</a:t>
            </a:r>
            <a:endParaRPr lang="en-US" dirty="0"/>
          </a:p>
          <a:p>
            <a:pPr marL="0" indent="0" algn="l" rtl="0">
              <a:buNone/>
            </a:pPr>
            <a:endParaRPr lang="en-US" dirty="0"/>
          </a:p>
          <a:p>
            <a:pPr algn="l" rtl="0">
              <a:buFont typeface="Wingdings" pitchFamily="2" charset="2"/>
              <a:buChar char="Ø"/>
            </a:pPr>
            <a:r>
              <a:rPr lang="en-US" dirty="0" smtClean="0"/>
              <a:t>Balance the </a:t>
            </a:r>
            <a:r>
              <a:rPr lang="en-US" dirty="0"/>
              <a:t>type and timing of their meals with the amount of insulin they take and with their activity </a:t>
            </a:r>
            <a:r>
              <a:rPr lang="en-US" dirty="0" smtClean="0"/>
              <a:t>level</a:t>
            </a:r>
            <a:endParaRPr lang="fa-IR" dirty="0"/>
          </a:p>
        </p:txBody>
      </p:sp>
      <p:pic>
        <p:nvPicPr>
          <p:cNvPr id="1027" name="Picture 3" descr="C:\Users\Ariston\Desktop\diabetes\diabetes 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8981" y="2281039"/>
            <a:ext cx="2657475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6789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  <a:t>Meal Plans</a:t>
            </a:r>
            <a:endParaRPr lang="fa-IR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0000" endA="300" endPos="50000" dist="29997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47500" lnSpcReduction="20000"/>
          </a:bodyPr>
          <a:lstStyle/>
          <a:p>
            <a:pPr marL="0" indent="0" algn="l" rtl="0">
              <a:buNone/>
            </a:pPr>
            <a:r>
              <a:rPr lang="en-US" sz="3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Nutrients Found In Foods: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 smtClean="0">
                <a:latin typeface="+mj-lt"/>
              </a:rPr>
              <a:t>Carbohydrates (carbs): cause </a:t>
            </a:r>
            <a:r>
              <a:rPr lang="en-US" b="1" dirty="0" smtClean="0">
                <a:solidFill>
                  <a:srgbClr val="FF0000"/>
                </a:solidFill>
                <a:latin typeface="+mj-lt"/>
              </a:rPr>
              <a:t>BS </a:t>
            </a:r>
            <a:r>
              <a:rPr lang="en-US" dirty="0" smtClean="0">
                <a:latin typeface="+mj-lt"/>
              </a:rPr>
              <a:t>to go up the most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 smtClean="0">
                <a:latin typeface="+mj-lt"/>
              </a:rPr>
              <a:t>Proteins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 smtClean="0">
                <a:latin typeface="+mj-lt"/>
              </a:rPr>
              <a:t>Fats: provide energy in the form of calories</a:t>
            </a:r>
          </a:p>
          <a:p>
            <a:pPr marL="0" indent="0" algn="ctr" rtl="0">
              <a:buNone/>
            </a:pPr>
            <a:endParaRPr lang="en-US" b="1" dirty="0" smtClean="0">
              <a:latin typeface="+mj-lt"/>
            </a:endParaRPr>
          </a:p>
          <a:p>
            <a:pPr marL="0" indent="0" algn="l" rtl="0">
              <a:buNone/>
            </a:pPr>
            <a:endParaRPr lang="en-US" sz="3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endParaRPr>
          </a:p>
          <a:p>
            <a:pPr marL="0" indent="0" algn="l" rtl="0">
              <a:buNone/>
            </a:pPr>
            <a:endParaRPr lang="en-US" sz="3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j-lt"/>
            </a:endParaRPr>
          </a:p>
          <a:p>
            <a:pPr marL="0" indent="0" algn="l" rtl="0">
              <a:buNone/>
            </a:pPr>
            <a:r>
              <a:rPr lang="en-US" sz="3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Meal Plans: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 smtClean="0">
                <a:latin typeface="+mj-lt"/>
              </a:rPr>
              <a:t>Breakfast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 smtClean="0">
                <a:latin typeface="+mj-lt"/>
              </a:rPr>
              <a:t>Lunch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 smtClean="0">
                <a:latin typeface="+mj-lt"/>
              </a:rPr>
              <a:t>Dinner </a:t>
            </a:r>
          </a:p>
          <a:p>
            <a:pPr marL="514350" indent="-514350" algn="l" rtl="0">
              <a:buFont typeface="+mj-lt"/>
              <a:buAutoNum type="arabicPeriod"/>
            </a:pPr>
            <a:r>
              <a:rPr lang="en-US" dirty="0" smtClean="0">
                <a:latin typeface="+mj-lt"/>
              </a:rPr>
              <a:t>Between-meal snacks</a:t>
            </a:r>
          </a:p>
          <a:p>
            <a:pPr marL="0" indent="0" algn="ctr" rtl="0">
              <a:buNone/>
            </a:pPr>
            <a:endParaRPr lang="en-US" dirty="0" smtClean="0">
              <a:latin typeface="+mj-lt"/>
            </a:endParaRPr>
          </a:p>
          <a:p>
            <a:pPr algn="ctr" rtl="0">
              <a:buFont typeface="Wingdings" pitchFamily="2" charset="2"/>
              <a:buChar char="v"/>
            </a:pPr>
            <a:r>
              <a:rPr lang="en-US" dirty="0" smtClean="0">
                <a:latin typeface="+mj-lt"/>
              </a:rPr>
              <a:t>The plan won't restrict the child to eating specific foods, but will guide them in selecting from the basic food groups to achieve a healthy balance based on a child's </a:t>
            </a:r>
            <a:r>
              <a:rPr lang="en-US" sz="34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age</a:t>
            </a:r>
            <a:r>
              <a:rPr lang="en-US" dirty="0" smtClean="0">
                <a:latin typeface="+mj-lt"/>
              </a:rPr>
              <a:t>, </a:t>
            </a:r>
            <a:r>
              <a:rPr lang="en-US" sz="34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activity level</a:t>
            </a:r>
            <a:r>
              <a:rPr lang="en-US" dirty="0" smtClean="0">
                <a:latin typeface="+mj-lt"/>
              </a:rPr>
              <a:t>, </a:t>
            </a:r>
            <a:r>
              <a:rPr lang="en-US" sz="34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schedule</a:t>
            </a:r>
            <a:r>
              <a:rPr lang="en-US" dirty="0" smtClean="0">
                <a:latin typeface="+mj-lt"/>
              </a:rPr>
              <a:t>, and </a:t>
            </a:r>
            <a:r>
              <a:rPr lang="en-US" sz="34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food likes </a:t>
            </a:r>
            <a:r>
              <a:rPr lang="en-US" dirty="0" smtClean="0">
                <a:latin typeface="+mj-lt"/>
              </a:rPr>
              <a:t>and </a:t>
            </a:r>
            <a:r>
              <a:rPr lang="en-US" sz="34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dislikes</a:t>
            </a:r>
            <a:r>
              <a:rPr lang="en-US" dirty="0" smtClean="0">
                <a:latin typeface="+mj-lt"/>
              </a:rPr>
              <a:t>, and should be </a:t>
            </a:r>
            <a:r>
              <a:rPr lang="en-US" b="1" u="sng" dirty="0" smtClean="0">
                <a:solidFill>
                  <a:srgbClr val="FFC000"/>
                </a:solidFill>
                <a:latin typeface="+mj-lt"/>
              </a:rPr>
              <a:t>FLEXIBLE</a:t>
            </a:r>
            <a:r>
              <a:rPr lang="en-US" dirty="0" smtClean="0">
                <a:latin typeface="+mj-lt"/>
              </a:rPr>
              <a:t> enough for special situations like parties and holidays</a:t>
            </a:r>
          </a:p>
          <a:p>
            <a:pPr marL="0" indent="0" algn="l" rtl="0">
              <a:buNone/>
            </a:pPr>
            <a:r>
              <a:rPr lang="fa-IR" dirty="0" smtClean="0">
                <a:latin typeface="+mj-lt"/>
              </a:rPr>
              <a:t> </a:t>
            </a:r>
            <a:endParaRPr lang="en-US" dirty="0" smtClean="0">
              <a:latin typeface="+mj-lt"/>
            </a:endParaRPr>
          </a:p>
          <a:p>
            <a:pPr algn="ctr" rtl="0">
              <a:buBlip>
                <a:blip r:embed="rId2"/>
              </a:buBlip>
            </a:pPr>
            <a:r>
              <a:rPr lang="en-US" dirty="0" smtClean="0">
                <a:latin typeface="+mj-lt"/>
              </a:rPr>
              <a:t>Mismatching </a:t>
            </a:r>
            <a:r>
              <a:rPr lang="en-US" b="1" dirty="0" smtClean="0">
                <a:solidFill>
                  <a:srgbClr val="FFC000"/>
                </a:solidFill>
                <a:latin typeface="+mj-lt"/>
              </a:rPr>
              <a:t>CARBS</a:t>
            </a:r>
            <a:r>
              <a:rPr lang="en-US" dirty="0" smtClean="0">
                <a:latin typeface="+mj-lt"/>
              </a:rPr>
              <a:t> and </a:t>
            </a:r>
            <a:r>
              <a:rPr lang="en-US" b="1" dirty="0" smtClean="0">
                <a:solidFill>
                  <a:srgbClr val="FFC000"/>
                </a:solidFill>
                <a:latin typeface="+mj-lt"/>
              </a:rPr>
              <a:t>INSULIN</a:t>
            </a:r>
            <a:r>
              <a:rPr lang="en-US" dirty="0" smtClean="0">
                <a:latin typeface="+mj-lt"/>
              </a:rPr>
              <a:t> can result in either high or low </a:t>
            </a:r>
            <a:r>
              <a:rPr lang="en-US" b="1" dirty="0">
                <a:solidFill>
                  <a:srgbClr val="FF0000"/>
                </a:solidFill>
                <a:latin typeface="+mj-lt"/>
              </a:rPr>
              <a:t>BS</a:t>
            </a:r>
            <a:endParaRPr lang="fa-IR" dirty="0" smtClean="0">
              <a:latin typeface="+mj-lt"/>
            </a:endParaRPr>
          </a:p>
          <a:p>
            <a:pPr algn="ctr" rtl="0">
              <a:buBlip>
                <a:blip r:embed="rId2"/>
              </a:buBlip>
            </a:pPr>
            <a:endParaRPr lang="en-US" dirty="0" smtClean="0">
              <a:latin typeface="+mj-lt"/>
            </a:endParaRPr>
          </a:p>
          <a:p>
            <a:pPr algn="ctr" rtl="0">
              <a:buBlip>
                <a:blip r:embed="rId2"/>
              </a:buBlip>
            </a:pPr>
            <a:r>
              <a:rPr lang="en-US" dirty="0" smtClean="0">
                <a:latin typeface="+mj-lt"/>
              </a:rPr>
              <a:t>Limiting </a:t>
            </a:r>
            <a:r>
              <a:rPr lang="en-US" b="1" dirty="0" smtClean="0">
                <a:latin typeface="+mj-lt"/>
              </a:rPr>
              <a:t>EXTRA FAT </a:t>
            </a:r>
            <a:r>
              <a:rPr lang="en-US" dirty="0" smtClean="0">
                <a:latin typeface="+mj-lt"/>
              </a:rPr>
              <a:t>and </a:t>
            </a:r>
            <a:r>
              <a:rPr lang="en-US" b="1" dirty="0" smtClean="0">
                <a:latin typeface="+mj-lt"/>
              </a:rPr>
              <a:t>"EMPTY" CALORIES</a:t>
            </a:r>
            <a:endParaRPr lang="fa-IR" b="1" dirty="0"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5536" y="2636912"/>
            <a:ext cx="8548960" cy="36933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effectLst>
            <a:glow rad="101600">
              <a:schemeClr val="accent6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>
            <a:spAutoFit/>
          </a:bodyPr>
          <a:lstStyle/>
          <a:p>
            <a:pPr lvl="0" algn="ctr" rtl="0">
              <a:spcBef>
                <a:spcPct val="20000"/>
              </a:spcBef>
            </a:pPr>
            <a:r>
              <a:rPr lang="en-US" b="1" dirty="0">
                <a:solidFill>
                  <a:schemeClr val="bg1"/>
                </a:solidFill>
                <a:latin typeface="Arial"/>
              </a:rPr>
              <a:t>Foods that are mostly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PROTEIN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 </a:t>
            </a:r>
            <a:r>
              <a:rPr lang="en-US" b="1" dirty="0">
                <a:solidFill>
                  <a:schemeClr val="bg1"/>
                </a:solidFill>
                <a:latin typeface="Arial"/>
              </a:rPr>
              <a:t>and/or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FAT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 </a:t>
            </a:r>
            <a:r>
              <a:rPr lang="en-US" b="1" dirty="0" smtClean="0">
                <a:solidFill>
                  <a:schemeClr val="bg1"/>
                </a:solidFill>
                <a:latin typeface="Arial"/>
              </a:rPr>
              <a:t>don't </a:t>
            </a:r>
            <a:r>
              <a:rPr lang="en-US" b="1" dirty="0">
                <a:solidFill>
                  <a:schemeClr val="bg1"/>
                </a:solidFill>
                <a:latin typeface="Arial"/>
              </a:rPr>
              <a:t>affect </a:t>
            </a: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BS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 </a:t>
            </a:r>
            <a:r>
              <a:rPr lang="en-US" b="1" dirty="0">
                <a:solidFill>
                  <a:schemeClr val="bg1"/>
                </a:solidFill>
                <a:latin typeface="Arial"/>
              </a:rPr>
              <a:t>nearly as much</a:t>
            </a:r>
          </a:p>
        </p:txBody>
      </p:sp>
    </p:spTree>
    <p:extLst>
      <p:ext uri="{BB962C8B-B14F-4D97-AF65-F5344CB8AC3E}">
        <p14:creationId xmlns:p14="http://schemas.microsoft.com/office/powerpoint/2010/main" val="1079720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  <a:t>Monitoring Blood Sugar Levels</a:t>
            </a:r>
            <a:br>
              <a:rPr lang="en-US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</a:br>
            <a:endParaRPr lang="fa-IR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0000" endA="300" endPos="50000" dist="29997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algn="l" rtl="0">
              <a:buFont typeface="Wingdings" pitchFamily="2" charset="2"/>
              <a:buChar char="Ø"/>
            </a:pPr>
            <a:endParaRPr lang="en-US" dirty="0" smtClean="0">
              <a:latin typeface="+mj-lt"/>
            </a:endParaRPr>
          </a:p>
          <a:p>
            <a:pPr algn="l" rtl="0"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Checking </a:t>
            </a:r>
            <a:r>
              <a:rPr lang="en-US" sz="3500" b="1" dirty="0" smtClean="0">
                <a:solidFill>
                  <a:srgbClr val="FF0000"/>
                </a:solidFill>
                <a:latin typeface="+mj-lt"/>
              </a:rPr>
              <a:t>BS </a:t>
            </a:r>
            <a:r>
              <a:rPr lang="en-US" sz="2300" dirty="0" smtClean="0">
                <a:latin typeface="+mj-lt"/>
              </a:rPr>
              <a:t> </a:t>
            </a:r>
            <a:r>
              <a:rPr lang="en-US" sz="3300" dirty="0" smtClean="0">
                <a:latin typeface="+mj-lt"/>
              </a:rPr>
              <a:t>regularly</a:t>
            </a:r>
            <a:r>
              <a:rPr lang="en-US" sz="3400" dirty="0" smtClean="0">
                <a:latin typeface="+mj-lt"/>
              </a:rPr>
              <a:t>(</a:t>
            </a:r>
            <a:r>
              <a:rPr lang="en-US" dirty="0" smtClean="0">
                <a:latin typeface="+mj-lt"/>
              </a:rPr>
              <a:t>to monitor the effectiveness of </a:t>
            </a:r>
            <a:r>
              <a:rPr lang="en-US" b="1" u="sng" dirty="0" smtClean="0">
                <a:latin typeface="+mj-lt"/>
              </a:rPr>
              <a:t>insulin</a:t>
            </a:r>
            <a:r>
              <a:rPr lang="en-US" u="sng" dirty="0" smtClean="0">
                <a:latin typeface="+mj-lt"/>
              </a:rPr>
              <a:t> </a:t>
            </a:r>
            <a:r>
              <a:rPr lang="en-US" b="1" u="sng" dirty="0" smtClean="0">
                <a:latin typeface="+mj-lt"/>
              </a:rPr>
              <a:t>plan</a:t>
            </a:r>
            <a:r>
              <a:rPr lang="en-US" dirty="0" smtClean="0">
                <a:latin typeface="+mj-lt"/>
              </a:rPr>
              <a:t>) and responding to results:</a:t>
            </a:r>
          </a:p>
          <a:p>
            <a:pPr marL="0" indent="0" algn="ctr" rtl="0">
              <a:buNone/>
            </a:pPr>
            <a:r>
              <a:rPr lang="en-US" dirty="0" smtClean="0">
                <a:solidFill>
                  <a:srgbClr val="FFFF99"/>
                </a:solidFill>
                <a:latin typeface="+mj-lt"/>
              </a:rPr>
              <a:t>    </a:t>
            </a:r>
            <a:r>
              <a:rPr lang="en-US" sz="3400" b="1" dirty="0" err="1" smtClean="0">
                <a:solidFill>
                  <a:srgbClr val="FFFF99"/>
                </a:solidFill>
                <a:latin typeface="+mj-lt"/>
              </a:rPr>
              <a:t>Pt</a:t>
            </a:r>
            <a:r>
              <a:rPr lang="en-US" sz="3400" b="1" dirty="0" smtClean="0">
                <a:solidFill>
                  <a:srgbClr val="FFFF99"/>
                </a:solidFill>
                <a:latin typeface="+mj-lt"/>
              </a:rPr>
              <a:t> feel well, grow, develop normally, </a:t>
            </a:r>
            <a:r>
              <a:rPr lang="en-US" sz="4000" b="1" dirty="0" smtClean="0">
                <a:solidFill>
                  <a:srgbClr val="FFFF99"/>
                </a:solidFill>
                <a:latin typeface="+mj-lt"/>
              </a:rPr>
              <a:t>↓</a:t>
            </a:r>
            <a:r>
              <a:rPr lang="en-US" sz="3400" b="1" dirty="0" smtClean="0">
                <a:solidFill>
                  <a:srgbClr val="FFFF99"/>
                </a:solidFill>
                <a:latin typeface="+mj-lt"/>
              </a:rPr>
              <a:t>risk of long-term diabetes complications</a:t>
            </a:r>
          </a:p>
          <a:p>
            <a:pPr marL="0" indent="0" algn="ctr" rtl="0">
              <a:buNone/>
            </a:pPr>
            <a:endParaRPr lang="en-US" dirty="0" smtClean="0">
              <a:latin typeface="+mj-lt"/>
            </a:endParaRPr>
          </a:p>
          <a:p>
            <a:pPr algn="l" rtl="0"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Frequency of </a:t>
            </a:r>
            <a:r>
              <a:rPr lang="en-US" b="1" dirty="0">
                <a:solidFill>
                  <a:srgbClr val="FF0000"/>
                </a:solidFill>
                <a:latin typeface="+mj-lt"/>
              </a:rPr>
              <a:t>BS </a:t>
            </a:r>
            <a:r>
              <a:rPr lang="en-US" dirty="0" smtClean="0">
                <a:latin typeface="+mj-lt"/>
              </a:rPr>
              <a:t>check: at least </a:t>
            </a:r>
            <a:r>
              <a:rPr lang="en-US" b="1" dirty="0" smtClean="0">
                <a:solidFill>
                  <a:srgbClr val="FF0000"/>
                </a:solidFill>
                <a:latin typeface="+mj-lt"/>
              </a:rPr>
              <a:t>Four times </a:t>
            </a:r>
            <a:r>
              <a:rPr lang="en-US" dirty="0" smtClean="0">
                <a:latin typeface="+mj-lt"/>
              </a:rPr>
              <a:t>a day</a:t>
            </a:r>
            <a:r>
              <a:rPr lang="fa-IR" dirty="0" smtClean="0">
                <a:latin typeface="+mj-lt"/>
              </a:rPr>
              <a:t> </a:t>
            </a:r>
            <a:endParaRPr lang="en-US" dirty="0" smtClean="0">
              <a:latin typeface="+mj-lt"/>
            </a:endParaRPr>
          </a:p>
          <a:p>
            <a:pPr algn="l" rtl="0">
              <a:buFont typeface="Wingdings" pitchFamily="2" charset="2"/>
              <a:buChar char="Ø"/>
            </a:pPr>
            <a:endParaRPr lang="en-US" dirty="0" smtClean="0">
              <a:latin typeface="+mj-lt"/>
            </a:endParaRPr>
          </a:p>
          <a:p>
            <a:pPr algn="l" rtl="0">
              <a:buFont typeface="Wingdings" pitchFamily="2" charset="2"/>
              <a:buChar char="Ø"/>
            </a:pPr>
            <a:r>
              <a:rPr lang="en-US" sz="3400" b="1" dirty="0" smtClean="0">
                <a:solidFill>
                  <a:srgbClr val="FF0000"/>
                </a:solidFill>
                <a:latin typeface="+mj-lt"/>
              </a:rPr>
              <a:t>CGM</a:t>
            </a:r>
            <a:r>
              <a:rPr lang="en-US" dirty="0" smtClean="0">
                <a:latin typeface="+mj-lt"/>
              </a:rPr>
              <a:t> : Wearable device that measures </a:t>
            </a:r>
            <a:r>
              <a:rPr lang="en-US" b="1" dirty="0">
                <a:solidFill>
                  <a:srgbClr val="FF0000"/>
                </a:solidFill>
              </a:rPr>
              <a:t>BS </a:t>
            </a:r>
            <a:r>
              <a:rPr lang="en-US" dirty="0" smtClean="0">
                <a:latin typeface="+mj-lt"/>
              </a:rPr>
              <a:t>every few min.. It is accurate enough to replace frequent finger-stick testing</a:t>
            </a:r>
            <a:r>
              <a:rPr lang="fa-IR" dirty="0" smtClean="0">
                <a:latin typeface="+mj-lt"/>
              </a:rPr>
              <a:t> </a:t>
            </a:r>
            <a:endParaRPr lang="en-US" dirty="0" smtClean="0">
              <a:latin typeface="+mj-lt"/>
            </a:endParaRPr>
          </a:p>
          <a:p>
            <a:pPr algn="l" rtl="0">
              <a:buFont typeface="Wingdings" pitchFamily="2" charset="2"/>
              <a:buChar char="Ø"/>
            </a:pPr>
            <a:r>
              <a:rPr lang="en-US" dirty="0" smtClean="0">
                <a:latin typeface="+mj-lt"/>
              </a:rPr>
              <a:t>HbA1c: </a:t>
            </a:r>
            <a:r>
              <a:rPr lang="en-US" b="1" dirty="0">
                <a:solidFill>
                  <a:srgbClr val="FF0000"/>
                </a:solidFill>
              </a:rPr>
              <a:t>BS </a:t>
            </a:r>
            <a:r>
              <a:rPr lang="en-US" dirty="0" smtClean="0">
                <a:latin typeface="+mj-lt"/>
              </a:rPr>
              <a:t>have been running over the past 3 </a:t>
            </a:r>
            <a:r>
              <a:rPr lang="en-US" dirty="0" err="1" smtClean="0">
                <a:latin typeface="+mj-lt"/>
              </a:rPr>
              <a:t>mo</a:t>
            </a:r>
            <a:r>
              <a:rPr lang="fa-IR" dirty="0" smtClean="0">
                <a:latin typeface="+mj-lt"/>
              </a:rPr>
              <a:t>.</a:t>
            </a:r>
            <a:endParaRPr lang="en-US" dirty="0" smtClean="0">
              <a:latin typeface="+mj-lt"/>
            </a:endParaRPr>
          </a:p>
          <a:p>
            <a:pPr algn="l" rtl="0">
              <a:buFont typeface="Wingdings" pitchFamily="2" charset="2"/>
              <a:buChar char="Ø"/>
            </a:pPr>
            <a:endParaRPr lang="fa-I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99090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20000"/>
                    <a:lumOff val="8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  <a:t>Exercise</a:t>
            </a:r>
            <a:endParaRPr lang="fa-IR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2">
                  <a:lumMod val="20000"/>
                  <a:lumOff val="8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  <a:reflection blurRad="6350" stA="50000" endA="300" endPos="50000" dist="29997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l" rtl="0">
              <a:buNone/>
            </a:pPr>
            <a:r>
              <a:rPr lang="en-US" dirty="0" smtClean="0">
                <a:latin typeface="+mj-lt"/>
              </a:rPr>
              <a:t> </a:t>
            </a:r>
          </a:p>
          <a:p>
            <a:pPr marL="0" indent="0" algn="l" rtl="0">
              <a:buNone/>
            </a:pPr>
            <a:r>
              <a:rPr lang="en-US" sz="3400" b="1" dirty="0" smtClean="0">
                <a:latin typeface="+mj-lt"/>
              </a:rPr>
              <a:t>Regular physical activity : set 60 min. Daily as a goal</a:t>
            </a:r>
          </a:p>
          <a:p>
            <a:pPr marL="0" indent="0" algn="l" rtl="0">
              <a:buNone/>
            </a:pPr>
            <a:r>
              <a:rPr lang="en-US" sz="3400" b="1" dirty="0" smtClean="0">
                <a:latin typeface="+mj-lt"/>
              </a:rPr>
              <a:t>Control </a:t>
            </a:r>
            <a:r>
              <a:rPr lang="en-US" sz="3400" b="1" dirty="0" smtClean="0">
                <a:solidFill>
                  <a:srgbClr val="FF0000"/>
                </a:solidFill>
                <a:latin typeface="+mj-lt"/>
              </a:rPr>
              <a:t>BS </a:t>
            </a:r>
            <a:r>
              <a:rPr lang="en-US" sz="3400" b="1" dirty="0" smtClean="0">
                <a:latin typeface="+mj-lt"/>
              </a:rPr>
              <a:t>and ↓risk of other chronic illnesses; heart dx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3400" b="1" dirty="0" smtClean="0">
                <a:latin typeface="+mj-lt"/>
              </a:rPr>
              <a:t>Maintain a healthy body </a:t>
            </a:r>
            <a:r>
              <a:rPr lang="en-US" sz="3400" b="1" dirty="0" err="1" smtClean="0">
                <a:latin typeface="+mj-lt"/>
              </a:rPr>
              <a:t>wt</a:t>
            </a:r>
            <a:endParaRPr lang="en-US" sz="3400" b="1" dirty="0" smtClean="0">
              <a:latin typeface="+mj-lt"/>
            </a:endParaRPr>
          </a:p>
          <a:p>
            <a:pPr algn="l" rtl="0">
              <a:buFont typeface="Wingdings" pitchFamily="2" charset="2"/>
              <a:buChar char="Ø"/>
            </a:pPr>
            <a:r>
              <a:rPr lang="en-US" sz="3400" b="1" dirty="0" smtClean="0">
                <a:latin typeface="+mj-lt"/>
              </a:rPr>
              <a:t>Keep cholesterol levels and BP under control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3400" b="1" dirty="0" smtClean="0">
                <a:latin typeface="+mj-lt"/>
              </a:rPr>
              <a:t>Get and keep their heart, lungs, and blood vessels in good shape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3400" b="1" dirty="0" smtClean="0">
                <a:latin typeface="+mj-lt"/>
              </a:rPr>
              <a:t>Feel like they can do things that kids without diabetes can</a:t>
            </a:r>
          </a:p>
          <a:p>
            <a:pPr algn="l" rtl="0">
              <a:buFont typeface="Wingdings" pitchFamily="2" charset="2"/>
              <a:buChar char="Ø"/>
            </a:pPr>
            <a:r>
              <a:rPr lang="en-US" sz="3400" b="1" dirty="0" smtClean="0">
                <a:latin typeface="+mj-lt"/>
              </a:rPr>
              <a:t>Helps insulin work better</a:t>
            </a:r>
          </a:p>
          <a:p>
            <a:pPr marL="0" indent="0" algn="ctr" rtl="0">
              <a:buNone/>
            </a:pPr>
            <a:endParaRPr lang="en-US" sz="3400" b="1" dirty="0" smtClean="0">
              <a:latin typeface="+mj-lt"/>
            </a:endParaRPr>
          </a:p>
          <a:p>
            <a:pPr algn="ctr" rtl="0">
              <a:buBlip>
                <a:blip r:embed="rId2"/>
              </a:buBlip>
            </a:pPr>
            <a:r>
              <a:rPr lang="en-US" sz="3400" b="1" dirty="0" smtClean="0">
                <a:latin typeface="+mj-lt"/>
              </a:rPr>
              <a:t>Some changes to meals and insulin may be needed, but kids can and should exercise</a:t>
            </a:r>
          </a:p>
          <a:p>
            <a:pPr marL="0" indent="0" algn="l" rtl="0">
              <a:buNone/>
            </a:pPr>
            <a:r>
              <a:rPr lang="fa-IR" sz="3400" b="1" dirty="0" smtClean="0">
                <a:latin typeface="+mj-lt"/>
              </a:rPr>
              <a:t> </a:t>
            </a:r>
            <a:endParaRPr lang="en-US" sz="3400" b="1" dirty="0" smtClean="0">
              <a:latin typeface="+mj-lt"/>
            </a:endParaRPr>
          </a:p>
          <a:p>
            <a:pPr marL="0" indent="0" algn="ctr" rtl="0">
              <a:buNone/>
            </a:pPr>
            <a:r>
              <a:rPr lang="en-US" sz="3400" b="1" dirty="0" smtClean="0">
                <a:solidFill>
                  <a:srgbClr val="FFFF00"/>
                </a:solidFill>
                <a:latin typeface="+mj-lt"/>
              </a:rPr>
              <a:t>Walking the dog </a:t>
            </a:r>
          </a:p>
          <a:p>
            <a:pPr marL="0" indent="0" algn="ctr" rtl="0">
              <a:buNone/>
            </a:pPr>
            <a:r>
              <a:rPr lang="en-US" sz="3400" b="1" dirty="0" smtClean="0">
                <a:solidFill>
                  <a:srgbClr val="FFFF00"/>
                </a:solidFill>
                <a:latin typeface="+mj-lt"/>
              </a:rPr>
              <a:t>Riding a bike </a:t>
            </a:r>
          </a:p>
          <a:p>
            <a:pPr marL="0" indent="0" algn="ctr" rtl="0">
              <a:buNone/>
            </a:pPr>
            <a:r>
              <a:rPr lang="en-US" sz="3400" b="1" dirty="0" smtClean="0">
                <a:solidFill>
                  <a:srgbClr val="FFFF00"/>
                </a:solidFill>
                <a:latin typeface="+mj-lt"/>
              </a:rPr>
              <a:t>Playing team sports</a:t>
            </a:r>
          </a:p>
          <a:p>
            <a:pPr marL="0" indent="0" algn="ctr" rtl="0">
              <a:buNone/>
            </a:pPr>
            <a:r>
              <a:rPr lang="en-US" sz="3400" b="1" dirty="0" smtClean="0">
                <a:solidFill>
                  <a:srgbClr val="FFFF00"/>
                </a:solidFill>
                <a:latin typeface="+mj-lt"/>
              </a:rPr>
              <a:t>.</a:t>
            </a:r>
          </a:p>
          <a:p>
            <a:pPr marL="0" indent="0" algn="ctr" rtl="0">
              <a:buNone/>
            </a:pPr>
            <a:r>
              <a:rPr lang="en-US" sz="3400" b="1" dirty="0" smtClean="0">
                <a:solidFill>
                  <a:srgbClr val="FFFF00"/>
                </a:solidFill>
                <a:latin typeface="+mj-lt"/>
              </a:rPr>
              <a:t>.</a:t>
            </a:r>
          </a:p>
          <a:p>
            <a:pPr marL="0" indent="0" algn="ctr" rtl="0">
              <a:buNone/>
            </a:pPr>
            <a:r>
              <a:rPr lang="en-US" sz="3400" b="1" dirty="0" smtClean="0">
                <a:solidFill>
                  <a:srgbClr val="FFFF00"/>
                </a:solidFill>
                <a:latin typeface="+mj-lt"/>
              </a:rPr>
              <a:t>.</a:t>
            </a:r>
            <a:endParaRPr lang="en-US" sz="3400" b="1" dirty="0">
              <a:solidFill>
                <a:srgbClr val="FFFF00"/>
              </a:solidFill>
              <a:latin typeface="+mj-lt"/>
            </a:endParaRPr>
          </a:p>
        </p:txBody>
      </p:sp>
      <p:pic>
        <p:nvPicPr>
          <p:cNvPr id="2050" name="Picture 2" descr="C:\Users\Ariston\Desktop\diabetes\diabetes 6 - Cop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908720"/>
            <a:ext cx="2590800" cy="176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358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566</TotalTime>
  <Words>901</Words>
  <Application>Microsoft Office PowerPoint</Application>
  <PresentationFormat>On-screen Show (4:3)</PresentationFormat>
  <Paragraphs>226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Arial Black</vt:lpstr>
      <vt:lpstr>Times New Roman</vt:lpstr>
      <vt:lpstr>Wingdings</vt:lpstr>
      <vt:lpstr>Office Theme</vt:lpstr>
      <vt:lpstr>Teaching in IDDM</vt:lpstr>
      <vt:lpstr>Type I diabetes</vt:lpstr>
      <vt:lpstr>Treatment Goals For Diabetic Children </vt:lpstr>
      <vt:lpstr>Insulin </vt:lpstr>
      <vt:lpstr>PowerPoint Presentation</vt:lpstr>
      <vt:lpstr>Eating meals at regular times</vt:lpstr>
      <vt:lpstr>Meal Plans</vt:lpstr>
      <vt:lpstr>Monitoring Blood Sugar Levels </vt:lpstr>
      <vt:lpstr>Exercise</vt:lpstr>
      <vt:lpstr>Avoiding Problems During Exercise </vt:lpstr>
      <vt:lpstr>Meal Plans and Diabetes </vt:lpstr>
      <vt:lpstr>Meal Planning </vt:lpstr>
      <vt:lpstr>1-EXCHANGE MEAL PLAN: </vt:lpstr>
      <vt:lpstr>2-CONSTANT CARBOHYDRATE MEAL PLAN: </vt:lpstr>
      <vt:lpstr>3-CARBOHYDRATE COUNTING MEAL PLAN: </vt:lpstr>
      <vt:lpstr> Helpful Tools </vt:lpstr>
      <vt:lpstr>Carbs Can Be Part of a Healthy Diet </vt:lpstr>
      <vt:lpstr>Fats </vt:lpstr>
      <vt:lpstr> Healthy fats </vt:lpstr>
      <vt:lpstr>What Kinds of Fats Are in Food?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Ariston</dc:creator>
  <cp:lastModifiedBy>masie</cp:lastModifiedBy>
  <cp:revision>48</cp:revision>
  <dcterms:created xsi:type="dcterms:W3CDTF">2021-01-01T22:59:19Z</dcterms:created>
  <dcterms:modified xsi:type="dcterms:W3CDTF">2021-01-06T18:15:21Z</dcterms:modified>
</cp:coreProperties>
</file>